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76" r:id="rId2"/>
    <p:sldId id="261" r:id="rId3"/>
    <p:sldId id="280" r:id="rId4"/>
    <p:sldId id="258" r:id="rId5"/>
    <p:sldId id="278" r:id="rId6"/>
    <p:sldId id="281" r:id="rId7"/>
    <p:sldId id="259" r:id="rId8"/>
    <p:sldId id="284" r:id="rId9"/>
    <p:sldId id="282" r:id="rId10"/>
    <p:sldId id="260" r:id="rId11"/>
    <p:sldId id="285" r:id="rId12"/>
    <p:sldId id="262" r:id="rId13"/>
    <p:sldId id="286"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7"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45EF4-F1E3-4BC2-8DCF-106D9923B6C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C74AF120-524E-49CD-9F11-732CE2F4C801}">
      <dgm:prSet phldrT="[Texte]" custT="1"/>
      <dgm:spPr/>
      <dgm:t>
        <a:bodyPr/>
        <a:lstStyle/>
        <a:p>
          <a:r>
            <a:rPr lang="fr-FR" sz="1400" b="1" dirty="0" smtClean="0"/>
            <a:t>Missions programmées</a:t>
          </a:r>
          <a:endParaRPr lang="fr-FR" sz="1400" b="1" dirty="0"/>
        </a:p>
      </dgm:t>
    </dgm:pt>
    <dgm:pt modelId="{94A71712-F408-4CB3-BF65-41F882F4E456}" type="parTrans" cxnId="{F58857F7-0453-41E8-B8C3-069367717E17}">
      <dgm:prSet/>
      <dgm:spPr/>
      <dgm:t>
        <a:bodyPr/>
        <a:lstStyle/>
        <a:p>
          <a:endParaRPr lang="fr-FR"/>
        </a:p>
      </dgm:t>
    </dgm:pt>
    <dgm:pt modelId="{7D5EFC20-0FB9-4423-8AE7-D2129DA93FB6}" type="sibTrans" cxnId="{F58857F7-0453-41E8-B8C3-069367717E17}">
      <dgm:prSet/>
      <dgm:spPr/>
      <dgm:t>
        <a:bodyPr/>
        <a:lstStyle/>
        <a:p>
          <a:endParaRPr lang="fr-FR"/>
        </a:p>
      </dgm:t>
    </dgm:pt>
    <dgm:pt modelId="{7A3A916E-C3A0-44A7-9E27-140612463938}">
      <dgm:prSet phldrT="[Texte]"/>
      <dgm:spPr/>
      <dgm:t>
        <a:bodyPr/>
        <a:lstStyle/>
        <a:p>
          <a:r>
            <a:rPr lang="fr-FR" b="1" dirty="0" smtClean="0"/>
            <a:t>Missions inopinées</a:t>
          </a:r>
          <a:endParaRPr lang="fr-FR" b="1" dirty="0"/>
        </a:p>
      </dgm:t>
    </dgm:pt>
    <dgm:pt modelId="{D998A654-3A5B-4733-888E-9869AAA65779}" type="parTrans" cxnId="{A4EDBF24-67F1-4E12-836C-B8CB590F214C}">
      <dgm:prSet/>
      <dgm:spPr/>
      <dgm:t>
        <a:bodyPr/>
        <a:lstStyle/>
        <a:p>
          <a:endParaRPr lang="fr-FR"/>
        </a:p>
      </dgm:t>
    </dgm:pt>
    <dgm:pt modelId="{F366D2C8-76DE-4C38-895A-6A3764EF314E}" type="sibTrans" cxnId="{A4EDBF24-67F1-4E12-836C-B8CB590F214C}">
      <dgm:prSet/>
      <dgm:spPr/>
      <dgm:t>
        <a:bodyPr/>
        <a:lstStyle/>
        <a:p>
          <a:endParaRPr lang="fr-FR"/>
        </a:p>
      </dgm:t>
    </dgm:pt>
    <dgm:pt modelId="{49937E19-354B-4597-9C85-1F1A6E8AD009}">
      <dgm:prSet phldrT="[Texte]" custT="1"/>
      <dgm:spPr/>
      <dgm:t>
        <a:bodyPr/>
        <a:lstStyle/>
        <a:p>
          <a:r>
            <a:rPr lang="fr-FR" sz="2800" b="1" dirty="0" smtClean="0"/>
            <a:t>Plan d’action annuel IGP</a:t>
          </a:r>
          <a:endParaRPr lang="fr-FR" sz="2800" b="1" dirty="0"/>
        </a:p>
      </dgm:t>
    </dgm:pt>
    <dgm:pt modelId="{6BB5132E-C476-4E08-8621-1C2A765BBD6B}" type="parTrans" cxnId="{46606DF6-2A9D-4B81-B0C4-31F3D03ADEC4}">
      <dgm:prSet/>
      <dgm:spPr/>
      <dgm:t>
        <a:bodyPr/>
        <a:lstStyle/>
        <a:p>
          <a:endParaRPr lang="fr-FR"/>
        </a:p>
      </dgm:t>
    </dgm:pt>
    <dgm:pt modelId="{0D3F5983-DE56-403A-85AA-61C96E918126}" type="sibTrans" cxnId="{46606DF6-2A9D-4B81-B0C4-31F3D03ADEC4}">
      <dgm:prSet/>
      <dgm:spPr/>
      <dgm:t>
        <a:bodyPr/>
        <a:lstStyle/>
        <a:p>
          <a:endParaRPr lang="fr-FR"/>
        </a:p>
      </dgm:t>
    </dgm:pt>
    <dgm:pt modelId="{F70F8874-6F3A-4FF6-A314-D1B003DF35A7}" type="pres">
      <dgm:prSet presAssocID="{8FB45EF4-F1E3-4BC2-8DCF-106D9923B6CA}" presName="Name0" presStyleCnt="0">
        <dgm:presLayoutVars>
          <dgm:dir/>
          <dgm:resizeHandles val="exact"/>
        </dgm:presLayoutVars>
      </dgm:prSet>
      <dgm:spPr/>
    </dgm:pt>
    <dgm:pt modelId="{14D6B70E-8716-47C4-BF06-A3652AF821D8}" type="pres">
      <dgm:prSet presAssocID="{8FB45EF4-F1E3-4BC2-8DCF-106D9923B6CA}" presName="vNodes" presStyleCnt="0"/>
      <dgm:spPr/>
    </dgm:pt>
    <dgm:pt modelId="{9C88AE6C-59AD-49A3-AEE3-AB4D00C0A6A3}" type="pres">
      <dgm:prSet presAssocID="{C74AF120-524E-49CD-9F11-732CE2F4C801}" presName="node" presStyleLbl="node1" presStyleIdx="0" presStyleCnt="3" custScaleX="109821" custScaleY="110939">
        <dgm:presLayoutVars>
          <dgm:bulletEnabled val="1"/>
        </dgm:presLayoutVars>
      </dgm:prSet>
      <dgm:spPr/>
      <dgm:t>
        <a:bodyPr/>
        <a:lstStyle/>
        <a:p>
          <a:endParaRPr lang="fr-FR"/>
        </a:p>
      </dgm:t>
    </dgm:pt>
    <dgm:pt modelId="{246262CD-2F9B-4B0E-9E1E-9E0AD3FA0FC7}" type="pres">
      <dgm:prSet presAssocID="{7D5EFC20-0FB9-4423-8AE7-D2129DA93FB6}" presName="spacerT" presStyleCnt="0"/>
      <dgm:spPr/>
    </dgm:pt>
    <dgm:pt modelId="{5FBC5367-B0C0-440E-B0E1-5943A544A3F9}" type="pres">
      <dgm:prSet presAssocID="{7D5EFC20-0FB9-4423-8AE7-D2129DA93FB6}" presName="sibTrans" presStyleLbl="sibTrans2D1" presStyleIdx="0" presStyleCnt="2"/>
      <dgm:spPr/>
      <dgm:t>
        <a:bodyPr/>
        <a:lstStyle/>
        <a:p>
          <a:endParaRPr lang="fr-FR"/>
        </a:p>
      </dgm:t>
    </dgm:pt>
    <dgm:pt modelId="{49CCA8AF-A99B-40D4-B32A-85DBAF06450B}" type="pres">
      <dgm:prSet presAssocID="{7D5EFC20-0FB9-4423-8AE7-D2129DA93FB6}" presName="spacerB" presStyleCnt="0"/>
      <dgm:spPr/>
    </dgm:pt>
    <dgm:pt modelId="{78D13813-1ECF-4352-A2EC-5BC9D4BCED1F}" type="pres">
      <dgm:prSet presAssocID="{7A3A916E-C3A0-44A7-9E27-140612463938}" presName="node" presStyleLbl="node1" presStyleIdx="1" presStyleCnt="3">
        <dgm:presLayoutVars>
          <dgm:bulletEnabled val="1"/>
        </dgm:presLayoutVars>
      </dgm:prSet>
      <dgm:spPr/>
      <dgm:t>
        <a:bodyPr/>
        <a:lstStyle/>
        <a:p>
          <a:endParaRPr lang="fr-FR"/>
        </a:p>
      </dgm:t>
    </dgm:pt>
    <dgm:pt modelId="{2740DD68-071C-48B1-A95A-6B8FEFDE8B0B}" type="pres">
      <dgm:prSet presAssocID="{8FB45EF4-F1E3-4BC2-8DCF-106D9923B6CA}" presName="sibTransLast" presStyleLbl="sibTrans2D1" presStyleIdx="1" presStyleCnt="2"/>
      <dgm:spPr/>
      <dgm:t>
        <a:bodyPr/>
        <a:lstStyle/>
        <a:p>
          <a:endParaRPr lang="fr-FR"/>
        </a:p>
      </dgm:t>
    </dgm:pt>
    <dgm:pt modelId="{C7BEE05A-865E-40D6-8327-454D3A881486}" type="pres">
      <dgm:prSet presAssocID="{8FB45EF4-F1E3-4BC2-8DCF-106D9923B6CA}" presName="connectorText" presStyleLbl="sibTrans2D1" presStyleIdx="1" presStyleCnt="2"/>
      <dgm:spPr/>
      <dgm:t>
        <a:bodyPr/>
        <a:lstStyle/>
        <a:p>
          <a:endParaRPr lang="fr-FR"/>
        </a:p>
      </dgm:t>
    </dgm:pt>
    <dgm:pt modelId="{803632B7-2890-40CD-A6D0-F9AA888204B2}" type="pres">
      <dgm:prSet presAssocID="{8FB45EF4-F1E3-4BC2-8DCF-106D9923B6CA}" presName="lastNode" presStyleLbl="node1" presStyleIdx="2" presStyleCnt="3">
        <dgm:presLayoutVars>
          <dgm:bulletEnabled val="1"/>
        </dgm:presLayoutVars>
      </dgm:prSet>
      <dgm:spPr/>
      <dgm:t>
        <a:bodyPr/>
        <a:lstStyle/>
        <a:p>
          <a:endParaRPr lang="fr-FR"/>
        </a:p>
      </dgm:t>
    </dgm:pt>
  </dgm:ptLst>
  <dgm:cxnLst>
    <dgm:cxn modelId="{9B58F1AD-F762-495C-9890-614D4838661F}" type="presOf" srcId="{F366D2C8-76DE-4C38-895A-6A3764EF314E}" destId="{2740DD68-071C-48B1-A95A-6B8FEFDE8B0B}" srcOrd="0" destOrd="0" presId="urn:microsoft.com/office/officeart/2005/8/layout/equation2"/>
    <dgm:cxn modelId="{E5FF74C1-7D97-456E-B1B8-095FA88827D7}" type="presOf" srcId="{49937E19-354B-4597-9C85-1F1A6E8AD009}" destId="{803632B7-2890-40CD-A6D0-F9AA888204B2}" srcOrd="0" destOrd="0" presId="urn:microsoft.com/office/officeart/2005/8/layout/equation2"/>
    <dgm:cxn modelId="{A4EDBF24-67F1-4E12-836C-B8CB590F214C}" srcId="{8FB45EF4-F1E3-4BC2-8DCF-106D9923B6CA}" destId="{7A3A916E-C3A0-44A7-9E27-140612463938}" srcOrd="1" destOrd="0" parTransId="{D998A654-3A5B-4733-888E-9869AAA65779}" sibTransId="{F366D2C8-76DE-4C38-895A-6A3764EF314E}"/>
    <dgm:cxn modelId="{F58857F7-0453-41E8-B8C3-069367717E17}" srcId="{8FB45EF4-F1E3-4BC2-8DCF-106D9923B6CA}" destId="{C74AF120-524E-49CD-9F11-732CE2F4C801}" srcOrd="0" destOrd="0" parTransId="{94A71712-F408-4CB3-BF65-41F882F4E456}" sibTransId="{7D5EFC20-0FB9-4423-8AE7-D2129DA93FB6}"/>
    <dgm:cxn modelId="{46606DF6-2A9D-4B81-B0C4-31F3D03ADEC4}" srcId="{8FB45EF4-F1E3-4BC2-8DCF-106D9923B6CA}" destId="{49937E19-354B-4597-9C85-1F1A6E8AD009}" srcOrd="2" destOrd="0" parTransId="{6BB5132E-C476-4E08-8621-1C2A765BBD6B}" sibTransId="{0D3F5983-DE56-403A-85AA-61C96E918126}"/>
    <dgm:cxn modelId="{DE94E11A-CE72-414D-84CA-5DB5D76A5C6A}" type="presOf" srcId="{8FB45EF4-F1E3-4BC2-8DCF-106D9923B6CA}" destId="{F70F8874-6F3A-4FF6-A314-D1B003DF35A7}" srcOrd="0" destOrd="0" presId="urn:microsoft.com/office/officeart/2005/8/layout/equation2"/>
    <dgm:cxn modelId="{B66E088D-DF27-43B7-A1C6-2E70D055A473}" type="presOf" srcId="{F366D2C8-76DE-4C38-895A-6A3764EF314E}" destId="{C7BEE05A-865E-40D6-8327-454D3A881486}" srcOrd="1" destOrd="0" presId="urn:microsoft.com/office/officeart/2005/8/layout/equation2"/>
    <dgm:cxn modelId="{260661EE-E757-4123-A414-F9FE10336E7A}" type="presOf" srcId="{7D5EFC20-0FB9-4423-8AE7-D2129DA93FB6}" destId="{5FBC5367-B0C0-440E-B0E1-5943A544A3F9}" srcOrd="0" destOrd="0" presId="urn:microsoft.com/office/officeart/2005/8/layout/equation2"/>
    <dgm:cxn modelId="{F061DE58-5455-49C0-9D6B-3EBB2EF7BC19}" type="presOf" srcId="{C74AF120-524E-49CD-9F11-732CE2F4C801}" destId="{9C88AE6C-59AD-49A3-AEE3-AB4D00C0A6A3}" srcOrd="0" destOrd="0" presId="urn:microsoft.com/office/officeart/2005/8/layout/equation2"/>
    <dgm:cxn modelId="{EF797EBE-34E8-4936-92E7-1426D1233CCB}" type="presOf" srcId="{7A3A916E-C3A0-44A7-9E27-140612463938}" destId="{78D13813-1ECF-4352-A2EC-5BC9D4BCED1F}" srcOrd="0" destOrd="0" presId="urn:microsoft.com/office/officeart/2005/8/layout/equation2"/>
    <dgm:cxn modelId="{397C9ED2-FEAB-4482-9F68-3DCFE55CDE3F}" type="presParOf" srcId="{F70F8874-6F3A-4FF6-A314-D1B003DF35A7}" destId="{14D6B70E-8716-47C4-BF06-A3652AF821D8}" srcOrd="0" destOrd="0" presId="urn:microsoft.com/office/officeart/2005/8/layout/equation2"/>
    <dgm:cxn modelId="{AC647CF5-0B62-4919-B7B9-45A5DBD86329}" type="presParOf" srcId="{14D6B70E-8716-47C4-BF06-A3652AF821D8}" destId="{9C88AE6C-59AD-49A3-AEE3-AB4D00C0A6A3}" srcOrd="0" destOrd="0" presId="urn:microsoft.com/office/officeart/2005/8/layout/equation2"/>
    <dgm:cxn modelId="{EF07A745-BBF6-4D03-8573-054C8DCAE53D}" type="presParOf" srcId="{14D6B70E-8716-47C4-BF06-A3652AF821D8}" destId="{246262CD-2F9B-4B0E-9E1E-9E0AD3FA0FC7}" srcOrd="1" destOrd="0" presId="urn:microsoft.com/office/officeart/2005/8/layout/equation2"/>
    <dgm:cxn modelId="{F9C1EA0D-9DDD-40F1-9869-BE73BCB14E7F}" type="presParOf" srcId="{14D6B70E-8716-47C4-BF06-A3652AF821D8}" destId="{5FBC5367-B0C0-440E-B0E1-5943A544A3F9}" srcOrd="2" destOrd="0" presId="urn:microsoft.com/office/officeart/2005/8/layout/equation2"/>
    <dgm:cxn modelId="{2D8FE7C9-8CB0-4D21-8414-5EE2B0E19E74}" type="presParOf" srcId="{14D6B70E-8716-47C4-BF06-A3652AF821D8}" destId="{49CCA8AF-A99B-40D4-B32A-85DBAF06450B}" srcOrd="3" destOrd="0" presId="urn:microsoft.com/office/officeart/2005/8/layout/equation2"/>
    <dgm:cxn modelId="{25819C5F-9740-493C-8152-8744D743C5E0}" type="presParOf" srcId="{14D6B70E-8716-47C4-BF06-A3652AF821D8}" destId="{78D13813-1ECF-4352-A2EC-5BC9D4BCED1F}" srcOrd="4" destOrd="0" presId="urn:microsoft.com/office/officeart/2005/8/layout/equation2"/>
    <dgm:cxn modelId="{CB204701-F0CB-4E64-B959-98D066031663}" type="presParOf" srcId="{F70F8874-6F3A-4FF6-A314-D1B003DF35A7}" destId="{2740DD68-071C-48B1-A95A-6B8FEFDE8B0B}" srcOrd="1" destOrd="0" presId="urn:microsoft.com/office/officeart/2005/8/layout/equation2"/>
    <dgm:cxn modelId="{1A7FBBA1-BA84-464E-8324-71863580C38E}" type="presParOf" srcId="{2740DD68-071C-48B1-A95A-6B8FEFDE8B0B}" destId="{C7BEE05A-865E-40D6-8327-454D3A881486}" srcOrd="0" destOrd="0" presId="urn:microsoft.com/office/officeart/2005/8/layout/equation2"/>
    <dgm:cxn modelId="{FB47602E-BC08-4329-B993-A554ED3D23C1}" type="presParOf" srcId="{F70F8874-6F3A-4FF6-A314-D1B003DF35A7}" destId="{803632B7-2890-40CD-A6D0-F9AA888204B2}" srcOrd="2" destOrd="0" presId="urn:microsoft.com/office/officeart/2005/8/layout/equation2"/>
  </dgm:cxnLst>
  <dgm:bg>
    <a:solidFill>
      <a:schemeClr val="accent1">
        <a:tint val="50000"/>
        <a:hueOff val="0"/>
        <a:satOff val="0"/>
        <a:lumOff val="0"/>
        <a:alpha val="29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05E1A-7442-4419-AAF6-AB98EBB8F578}"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fr-MA"/>
        </a:p>
      </dgm:t>
    </dgm:pt>
    <dgm:pt modelId="{DB00088E-A98C-4642-B0B4-80A5DC1A9416}">
      <dgm:prSet custT="1"/>
      <dgm:spPr/>
      <dgm:t>
        <a:bodyPr/>
        <a:lstStyle/>
        <a:p>
          <a:r>
            <a:rPr lang="fr-FR" sz="1600" b="1" dirty="0" smtClean="0">
              <a:latin typeface="Garamond" pitchFamily="18" charset="0"/>
            </a:rPr>
            <a:t>Code des juridictions financières - Dahir 1-02-124 du 15 août 2002</a:t>
          </a:r>
          <a:endParaRPr lang="fr-MA" sz="1600" b="1" dirty="0"/>
        </a:p>
      </dgm:t>
    </dgm:pt>
    <dgm:pt modelId="{8B194769-EE3A-468F-A28B-D56D18563F95}" type="parTrans" cxnId="{5442A809-48DF-403B-A753-B52F96F5FADC}">
      <dgm:prSet/>
      <dgm:spPr/>
      <dgm:t>
        <a:bodyPr/>
        <a:lstStyle/>
        <a:p>
          <a:endParaRPr lang="fr-MA"/>
        </a:p>
      </dgm:t>
    </dgm:pt>
    <dgm:pt modelId="{1E68204C-8335-4FEA-ACBE-693A8DF0DCBB}" type="sibTrans" cxnId="{5442A809-48DF-403B-A753-B52F96F5FADC}">
      <dgm:prSet/>
      <dgm:spPr/>
      <dgm:t>
        <a:bodyPr/>
        <a:lstStyle/>
        <a:p>
          <a:endParaRPr lang="fr-MA"/>
        </a:p>
      </dgm:t>
    </dgm:pt>
    <dgm:pt modelId="{F5AC3BE8-BD8E-4425-94CB-122E9C82026D}">
      <dgm:prSet custT="1"/>
      <dgm:spPr/>
      <dgm:t>
        <a:bodyPr/>
        <a:lstStyle/>
        <a:p>
          <a:r>
            <a:rPr lang="fr-FR" sz="1600" b="1" dirty="0" smtClean="0">
              <a:latin typeface="Garamond" pitchFamily="18" charset="0"/>
            </a:rPr>
            <a:t>Inspection Générale des Finances (IGF)</a:t>
          </a:r>
          <a:endParaRPr lang="fr-MA" sz="1600" dirty="0"/>
        </a:p>
      </dgm:t>
    </dgm:pt>
    <dgm:pt modelId="{3CCE1047-2F7E-4633-A04C-C949D54C3210}" type="parTrans" cxnId="{D4E7ABAB-8895-4313-95BC-E1581596F130}">
      <dgm:prSet/>
      <dgm:spPr/>
      <dgm:t>
        <a:bodyPr/>
        <a:lstStyle/>
        <a:p>
          <a:endParaRPr lang="fr-MA"/>
        </a:p>
      </dgm:t>
    </dgm:pt>
    <dgm:pt modelId="{9363A3E1-3628-48B9-87F8-B7455A34A5A8}" type="sibTrans" cxnId="{D4E7ABAB-8895-4313-95BC-E1581596F130}">
      <dgm:prSet/>
      <dgm:spPr/>
      <dgm:t>
        <a:bodyPr/>
        <a:lstStyle/>
        <a:p>
          <a:endParaRPr lang="fr-MA"/>
        </a:p>
      </dgm:t>
    </dgm:pt>
    <dgm:pt modelId="{A49968F3-E6EF-49E5-8660-8EA7C04A13A1}">
      <dgm:prSet/>
      <dgm:spPr/>
      <dgm:t>
        <a:bodyPr/>
        <a:lstStyle/>
        <a:p>
          <a:pPr algn="l"/>
          <a:endParaRPr lang="fr-MA" sz="1300" dirty="0"/>
        </a:p>
      </dgm:t>
    </dgm:pt>
    <dgm:pt modelId="{E407C304-2E3C-45A1-83FB-068145C76469}" type="parTrans" cxnId="{DEC2A36A-1A97-47E1-AC55-D4228FAC8BD7}">
      <dgm:prSet/>
      <dgm:spPr/>
      <dgm:t>
        <a:bodyPr/>
        <a:lstStyle/>
        <a:p>
          <a:endParaRPr lang="fr-MA"/>
        </a:p>
      </dgm:t>
    </dgm:pt>
    <dgm:pt modelId="{8E2BB4DC-25FC-4F69-8D03-1E7B59361120}" type="sibTrans" cxnId="{DEC2A36A-1A97-47E1-AC55-D4228FAC8BD7}">
      <dgm:prSet/>
      <dgm:spPr/>
      <dgm:t>
        <a:bodyPr/>
        <a:lstStyle/>
        <a:p>
          <a:endParaRPr lang="fr-MA"/>
        </a:p>
      </dgm:t>
    </dgm:pt>
    <dgm:pt modelId="{D70336EA-F1DF-4D14-96CF-8AB10D92EAE6}">
      <dgm:prSet custT="1"/>
      <dgm:spPr/>
      <dgm:t>
        <a:bodyPr/>
        <a:lstStyle/>
        <a:p>
          <a:pPr algn="just"/>
          <a:r>
            <a:rPr lang="fr-FR" sz="1600" dirty="0" smtClean="0">
              <a:latin typeface="Garamond" pitchFamily="18" charset="0"/>
            </a:rPr>
            <a:t>la réforme projette de faire de l’IGF une institution «d’excellence et de référence» dans le contrôle de l’emploi des fonds publics et de faire évoluer ses modes d’intervention et de renforcer ses moyens autour de l’audit de performances et d’évaluation des résultats des politiques, des programmes et des projets publics </a:t>
          </a:r>
          <a:endParaRPr lang="fr-MA" sz="1600" dirty="0"/>
        </a:p>
      </dgm:t>
    </dgm:pt>
    <dgm:pt modelId="{0D8E3832-DB15-457C-8288-18267F7D165F}" type="parTrans" cxnId="{A74D959E-8F21-49B5-B72B-A3C77D1DF2C8}">
      <dgm:prSet/>
      <dgm:spPr/>
      <dgm:t>
        <a:bodyPr/>
        <a:lstStyle/>
        <a:p>
          <a:endParaRPr lang="fr-MA"/>
        </a:p>
      </dgm:t>
    </dgm:pt>
    <dgm:pt modelId="{FFBDCE16-F494-4F84-AFD7-A7D208592873}" type="sibTrans" cxnId="{A74D959E-8F21-49B5-B72B-A3C77D1DF2C8}">
      <dgm:prSet/>
      <dgm:spPr/>
      <dgm:t>
        <a:bodyPr/>
        <a:lstStyle/>
        <a:p>
          <a:endParaRPr lang="fr-MA"/>
        </a:p>
      </dgm:t>
    </dgm:pt>
    <dgm:pt modelId="{2D0B7FFC-CAC5-4352-892C-6B87E6EF6C31}">
      <dgm:prSet custT="1"/>
      <dgm:spPr/>
      <dgm:t>
        <a:bodyPr/>
        <a:lstStyle/>
        <a:p>
          <a:r>
            <a:rPr lang="fr-FR" sz="1600" b="1" dirty="0" smtClean="0">
              <a:latin typeface="Garamond" pitchFamily="18" charset="0"/>
            </a:rPr>
            <a:t>Article 75 </a:t>
          </a:r>
          <a:r>
            <a:rPr lang="fr-FR" sz="1600" dirty="0" smtClean="0">
              <a:latin typeface="Garamond" pitchFamily="18" charset="0"/>
            </a:rPr>
            <a:t>: La cour contrôle la gestion des organismes énumérés à l'article 76 ci-dessous, afin d'en apprécier la qualité et de formuler, éventuellement, des suggestions sur les moyens susceptibles d'en améliorer les méthodes et d'en accroître l'efficacité et le rendement. </a:t>
          </a:r>
        </a:p>
      </dgm:t>
    </dgm:pt>
    <dgm:pt modelId="{D41B514E-D62C-430D-9F15-3D5994A8035A}" type="parTrans" cxnId="{6095CBE5-04B1-4B46-9AAE-40679D421423}">
      <dgm:prSet/>
      <dgm:spPr/>
      <dgm:t>
        <a:bodyPr/>
        <a:lstStyle/>
        <a:p>
          <a:endParaRPr lang="fr-FR"/>
        </a:p>
      </dgm:t>
    </dgm:pt>
    <dgm:pt modelId="{7CFA8791-C3A7-48AC-9AFC-FC0F41B37C55}" type="sibTrans" cxnId="{6095CBE5-04B1-4B46-9AAE-40679D421423}">
      <dgm:prSet/>
      <dgm:spPr/>
      <dgm:t>
        <a:bodyPr/>
        <a:lstStyle/>
        <a:p>
          <a:endParaRPr lang="fr-FR"/>
        </a:p>
      </dgm:t>
    </dgm:pt>
    <dgm:pt modelId="{76934E38-26BB-4F6E-97A0-8F56827834D1}">
      <dgm:prSet custT="1"/>
      <dgm:spPr/>
      <dgm:t>
        <a:bodyPr/>
        <a:lstStyle/>
        <a:p>
          <a:r>
            <a:rPr lang="fr-FR" sz="1600" dirty="0" smtClean="0">
              <a:latin typeface="Garamond" pitchFamily="18" charset="0"/>
            </a:rPr>
            <a:t>Le contrôle de la cour porte sur tous les aspects de la gestion. A cet effet, la cour apprécie la réalisation des objectifs assignés, les résultats obtenus ainsi que le coût et les conditions d'acquisition et d'utilisation des moyens mis en œuvre. </a:t>
          </a:r>
        </a:p>
      </dgm:t>
    </dgm:pt>
    <dgm:pt modelId="{07D29A18-CBBC-4122-98D1-928CFD90ADA4}" type="parTrans" cxnId="{3A17B356-C8D4-47E9-BB7F-5AF1663F6FEA}">
      <dgm:prSet/>
      <dgm:spPr/>
      <dgm:t>
        <a:bodyPr/>
        <a:lstStyle/>
        <a:p>
          <a:endParaRPr lang="fr-FR"/>
        </a:p>
      </dgm:t>
    </dgm:pt>
    <dgm:pt modelId="{48EADC24-7F46-4A13-9C72-178504988199}" type="sibTrans" cxnId="{3A17B356-C8D4-47E9-BB7F-5AF1663F6FEA}">
      <dgm:prSet/>
      <dgm:spPr/>
      <dgm:t>
        <a:bodyPr/>
        <a:lstStyle/>
        <a:p>
          <a:endParaRPr lang="fr-FR"/>
        </a:p>
      </dgm:t>
    </dgm:pt>
    <dgm:pt modelId="{113A9CAD-ED12-4758-B8D8-BB386009F783}">
      <dgm:prSet/>
      <dgm:spPr/>
      <dgm:t>
        <a:bodyPr/>
        <a:lstStyle/>
        <a:p>
          <a:r>
            <a:rPr lang="fr-FR" sz="1300" dirty="0" smtClean="0">
              <a:latin typeface="Garamond" pitchFamily="18" charset="0"/>
            </a:rPr>
            <a:t>…... </a:t>
          </a:r>
          <a:endParaRPr lang="fr-FR" sz="1300" dirty="0">
            <a:latin typeface="Garamond" pitchFamily="18" charset="0"/>
          </a:endParaRPr>
        </a:p>
      </dgm:t>
    </dgm:pt>
    <dgm:pt modelId="{0E7C58E8-9B5A-42C6-A38C-7597F2AEE477}" type="parTrans" cxnId="{774FF831-605A-447F-9FBF-49EF27CF24EE}">
      <dgm:prSet/>
      <dgm:spPr/>
      <dgm:t>
        <a:bodyPr/>
        <a:lstStyle/>
        <a:p>
          <a:endParaRPr lang="fr-FR"/>
        </a:p>
      </dgm:t>
    </dgm:pt>
    <dgm:pt modelId="{3E86123C-E411-4D96-A1F8-601A2ECDC0F8}" type="sibTrans" cxnId="{774FF831-605A-447F-9FBF-49EF27CF24EE}">
      <dgm:prSet/>
      <dgm:spPr/>
      <dgm:t>
        <a:bodyPr/>
        <a:lstStyle/>
        <a:p>
          <a:endParaRPr lang="fr-FR"/>
        </a:p>
      </dgm:t>
    </dgm:pt>
    <dgm:pt modelId="{F66D939A-5F41-4D82-AC5C-A387392143D5}" type="pres">
      <dgm:prSet presAssocID="{AEA05E1A-7442-4419-AAF6-AB98EBB8F578}" presName="Name0" presStyleCnt="0">
        <dgm:presLayoutVars>
          <dgm:dir/>
          <dgm:animLvl val="lvl"/>
          <dgm:resizeHandles val="exact"/>
        </dgm:presLayoutVars>
      </dgm:prSet>
      <dgm:spPr/>
      <dgm:t>
        <a:bodyPr/>
        <a:lstStyle/>
        <a:p>
          <a:endParaRPr lang="fr-FR"/>
        </a:p>
      </dgm:t>
    </dgm:pt>
    <dgm:pt modelId="{7D08D70E-89BF-445D-B9FF-BB03B28039CC}" type="pres">
      <dgm:prSet presAssocID="{DB00088E-A98C-4642-B0B4-80A5DC1A9416}" presName="composite" presStyleCnt="0"/>
      <dgm:spPr/>
    </dgm:pt>
    <dgm:pt modelId="{9F9BFEDB-96DD-4BE6-9187-34763CE331E4}" type="pres">
      <dgm:prSet presAssocID="{DB00088E-A98C-4642-B0B4-80A5DC1A9416}" presName="parTx" presStyleLbl="alignNode1" presStyleIdx="0" presStyleCnt="2" custScaleX="104271">
        <dgm:presLayoutVars>
          <dgm:chMax val="0"/>
          <dgm:chPref val="0"/>
          <dgm:bulletEnabled val="1"/>
        </dgm:presLayoutVars>
      </dgm:prSet>
      <dgm:spPr/>
      <dgm:t>
        <a:bodyPr/>
        <a:lstStyle/>
        <a:p>
          <a:endParaRPr lang="fr-FR"/>
        </a:p>
      </dgm:t>
    </dgm:pt>
    <dgm:pt modelId="{43A08E68-E509-4D4A-8C26-F8CC561EABA4}" type="pres">
      <dgm:prSet presAssocID="{DB00088E-A98C-4642-B0B4-80A5DC1A9416}" presName="desTx" presStyleLbl="alignAccFollowNode1" presStyleIdx="0" presStyleCnt="2" custScaleX="104476" custScaleY="99380" custLinFactNeighborX="-103" custLinFactNeighborY="-1337">
        <dgm:presLayoutVars>
          <dgm:bulletEnabled val="1"/>
        </dgm:presLayoutVars>
      </dgm:prSet>
      <dgm:spPr/>
      <dgm:t>
        <a:bodyPr/>
        <a:lstStyle/>
        <a:p>
          <a:endParaRPr lang="fr-FR"/>
        </a:p>
      </dgm:t>
    </dgm:pt>
    <dgm:pt modelId="{CE3FC720-211E-4113-85BE-39512EBAB610}" type="pres">
      <dgm:prSet presAssocID="{1E68204C-8335-4FEA-ACBE-693A8DF0DCBB}" presName="space" presStyleCnt="0"/>
      <dgm:spPr/>
    </dgm:pt>
    <dgm:pt modelId="{C00F72EF-5411-4675-8626-3F5148BD34F1}" type="pres">
      <dgm:prSet presAssocID="{F5AC3BE8-BD8E-4425-94CB-122E9C82026D}" presName="composite" presStyleCnt="0"/>
      <dgm:spPr/>
    </dgm:pt>
    <dgm:pt modelId="{0CBC4339-4B55-472A-8179-E826D6DFFD22}" type="pres">
      <dgm:prSet presAssocID="{F5AC3BE8-BD8E-4425-94CB-122E9C82026D}" presName="parTx" presStyleLbl="alignNode1" presStyleIdx="1" presStyleCnt="2">
        <dgm:presLayoutVars>
          <dgm:chMax val="0"/>
          <dgm:chPref val="0"/>
          <dgm:bulletEnabled val="1"/>
        </dgm:presLayoutVars>
      </dgm:prSet>
      <dgm:spPr/>
      <dgm:t>
        <a:bodyPr/>
        <a:lstStyle/>
        <a:p>
          <a:endParaRPr lang="fr-FR"/>
        </a:p>
      </dgm:t>
    </dgm:pt>
    <dgm:pt modelId="{374B1A38-DFBB-44AB-BE28-006B53A816E2}" type="pres">
      <dgm:prSet presAssocID="{F5AC3BE8-BD8E-4425-94CB-122E9C82026D}" presName="desTx" presStyleLbl="alignAccFollowNode1" presStyleIdx="1" presStyleCnt="2">
        <dgm:presLayoutVars>
          <dgm:bulletEnabled val="1"/>
        </dgm:presLayoutVars>
      </dgm:prSet>
      <dgm:spPr/>
      <dgm:t>
        <a:bodyPr/>
        <a:lstStyle/>
        <a:p>
          <a:endParaRPr lang="fr-FR"/>
        </a:p>
      </dgm:t>
    </dgm:pt>
  </dgm:ptLst>
  <dgm:cxnLst>
    <dgm:cxn modelId="{3A17B356-C8D4-47E9-BB7F-5AF1663F6FEA}" srcId="{DB00088E-A98C-4642-B0B4-80A5DC1A9416}" destId="{76934E38-26BB-4F6E-97A0-8F56827834D1}" srcOrd="2" destOrd="0" parTransId="{07D29A18-CBBC-4122-98D1-928CFD90ADA4}" sibTransId="{48EADC24-7F46-4A13-9C72-178504988199}"/>
    <dgm:cxn modelId="{1F23A9EA-2D27-4C22-A8F1-DD6B5418108B}" type="presOf" srcId="{F5AC3BE8-BD8E-4425-94CB-122E9C82026D}" destId="{0CBC4339-4B55-472A-8179-E826D6DFFD22}" srcOrd="0" destOrd="0" presId="urn:microsoft.com/office/officeart/2005/8/layout/hList1"/>
    <dgm:cxn modelId="{D4E7ABAB-8895-4313-95BC-E1581596F130}" srcId="{AEA05E1A-7442-4419-AAF6-AB98EBB8F578}" destId="{F5AC3BE8-BD8E-4425-94CB-122E9C82026D}" srcOrd="1" destOrd="0" parTransId="{3CCE1047-2F7E-4633-A04C-C949D54C3210}" sibTransId="{9363A3E1-3628-48B9-87F8-B7455A34A5A8}"/>
    <dgm:cxn modelId="{B000A5EE-ECC9-40CB-8E8B-CC0D0BAE875B}" type="presOf" srcId="{76934E38-26BB-4F6E-97A0-8F56827834D1}" destId="{43A08E68-E509-4D4A-8C26-F8CC561EABA4}" srcOrd="0" destOrd="2" presId="urn:microsoft.com/office/officeart/2005/8/layout/hList1"/>
    <dgm:cxn modelId="{A9611FD7-691B-43AD-BD87-E9E1B3BC9DE8}" type="presOf" srcId="{113A9CAD-ED12-4758-B8D8-BB386009F783}" destId="{43A08E68-E509-4D4A-8C26-F8CC561EABA4}" srcOrd="0" destOrd="3" presId="urn:microsoft.com/office/officeart/2005/8/layout/hList1"/>
    <dgm:cxn modelId="{E32BF700-FDE1-4092-87C9-652F463D4455}" type="presOf" srcId="{A49968F3-E6EF-49E5-8660-8EA7C04A13A1}" destId="{43A08E68-E509-4D4A-8C26-F8CC561EABA4}" srcOrd="0" destOrd="0" presId="urn:microsoft.com/office/officeart/2005/8/layout/hList1"/>
    <dgm:cxn modelId="{4B27B0D1-1466-4B71-BFC6-05420BE6B960}" type="presOf" srcId="{2D0B7FFC-CAC5-4352-892C-6B87E6EF6C31}" destId="{43A08E68-E509-4D4A-8C26-F8CC561EABA4}" srcOrd="0" destOrd="1" presId="urn:microsoft.com/office/officeart/2005/8/layout/hList1"/>
    <dgm:cxn modelId="{1F437BC9-AB69-458D-8FEC-1A12B3D17FD3}" type="presOf" srcId="{DB00088E-A98C-4642-B0B4-80A5DC1A9416}" destId="{9F9BFEDB-96DD-4BE6-9187-34763CE331E4}" srcOrd="0" destOrd="0" presId="urn:microsoft.com/office/officeart/2005/8/layout/hList1"/>
    <dgm:cxn modelId="{DEC2A36A-1A97-47E1-AC55-D4228FAC8BD7}" srcId="{DB00088E-A98C-4642-B0B4-80A5DC1A9416}" destId="{A49968F3-E6EF-49E5-8660-8EA7C04A13A1}" srcOrd="0" destOrd="0" parTransId="{E407C304-2E3C-45A1-83FB-068145C76469}" sibTransId="{8E2BB4DC-25FC-4F69-8D03-1E7B59361120}"/>
    <dgm:cxn modelId="{FC03A75C-01BF-4D56-B991-D300AF91FEE8}" type="presOf" srcId="{D70336EA-F1DF-4D14-96CF-8AB10D92EAE6}" destId="{374B1A38-DFBB-44AB-BE28-006B53A816E2}" srcOrd="0" destOrd="0" presId="urn:microsoft.com/office/officeart/2005/8/layout/hList1"/>
    <dgm:cxn modelId="{774FF831-605A-447F-9FBF-49EF27CF24EE}" srcId="{DB00088E-A98C-4642-B0B4-80A5DC1A9416}" destId="{113A9CAD-ED12-4758-B8D8-BB386009F783}" srcOrd="3" destOrd="0" parTransId="{0E7C58E8-9B5A-42C6-A38C-7597F2AEE477}" sibTransId="{3E86123C-E411-4D96-A1F8-601A2ECDC0F8}"/>
    <dgm:cxn modelId="{A74D959E-8F21-49B5-B72B-A3C77D1DF2C8}" srcId="{F5AC3BE8-BD8E-4425-94CB-122E9C82026D}" destId="{D70336EA-F1DF-4D14-96CF-8AB10D92EAE6}" srcOrd="0" destOrd="0" parTransId="{0D8E3832-DB15-457C-8288-18267F7D165F}" sibTransId="{FFBDCE16-F494-4F84-AFD7-A7D208592873}"/>
    <dgm:cxn modelId="{6095CBE5-04B1-4B46-9AAE-40679D421423}" srcId="{DB00088E-A98C-4642-B0B4-80A5DC1A9416}" destId="{2D0B7FFC-CAC5-4352-892C-6B87E6EF6C31}" srcOrd="1" destOrd="0" parTransId="{D41B514E-D62C-430D-9F15-3D5994A8035A}" sibTransId="{7CFA8791-C3A7-48AC-9AFC-FC0F41B37C55}"/>
    <dgm:cxn modelId="{5442A809-48DF-403B-A753-B52F96F5FADC}" srcId="{AEA05E1A-7442-4419-AAF6-AB98EBB8F578}" destId="{DB00088E-A98C-4642-B0B4-80A5DC1A9416}" srcOrd="0" destOrd="0" parTransId="{8B194769-EE3A-468F-A28B-D56D18563F95}" sibTransId="{1E68204C-8335-4FEA-ACBE-693A8DF0DCBB}"/>
    <dgm:cxn modelId="{226DAD88-4661-4496-8E32-104E118017DA}" type="presOf" srcId="{AEA05E1A-7442-4419-AAF6-AB98EBB8F578}" destId="{F66D939A-5F41-4D82-AC5C-A387392143D5}" srcOrd="0" destOrd="0" presId="urn:microsoft.com/office/officeart/2005/8/layout/hList1"/>
    <dgm:cxn modelId="{D73B5170-DBBF-409C-8543-2E72362B3182}" type="presParOf" srcId="{F66D939A-5F41-4D82-AC5C-A387392143D5}" destId="{7D08D70E-89BF-445D-B9FF-BB03B28039CC}" srcOrd="0" destOrd="0" presId="urn:microsoft.com/office/officeart/2005/8/layout/hList1"/>
    <dgm:cxn modelId="{6F14588C-BBC5-411A-8350-7FE5D4CC6177}" type="presParOf" srcId="{7D08D70E-89BF-445D-B9FF-BB03B28039CC}" destId="{9F9BFEDB-96DD-4BE6-9187-34763CE331E4}" srcOrd="0" destOrd="0" presId="urn:microsoft.com/office/officeart/2005/8/layout/hList1"/>
    <dgm:cxn modelId="{4E2BBCEC-A8C5-4D7D-ADFF-3574FBF41A72}" type="presParOf" srcId="{7D08D70E-89BF-445D-B9FF-BB03B28039CC}" destId="{43A08E68-E509-4D4A-8C26-F8CC561EABA4}" srcOrd="1" destOrd="0" presId="urn:microsoft.com/office/officeart/2005/8/layout/hList1"/>
    <dgm:cxn modelId="{6B8B483E-4BCB-420F-AEE1-D0902284BEC2}" type="presParOf" srcId="{F66D939A-5F41-4D82-AC5C-A387392143D5}" destId="{CE3FC720-211E-4113-85BE-39512EBAB610}" srcOrd="1" destOrd="0" presId="urn:microsoft.com/office/officeart/2005/8/layout/hList1"/>
    <dgm:cxn modelId="{9B7D21D8-FC9C-4B48-BBE3-6B73AD2824A1}" type="presParOf" srcId="{F66D939A-5F41-4D82-AC5C-A387392143D5}" destId="{C00F72EF-5411-4675-8626-3F5148BD34F1}" srcOrd="2" destOrd="0" presId="urn:microsoft.com/office/officeart/2005/8/layout/hList1"/>
    <dgm:cxn modelId="{EBF543EE-C721-41F7-BE80-DBF951077CE4}" type="presParOf" srcId="{C00F72EF-5411-4675-8626-3F5148BD34F1}" destId="{0CBC4339-4B55-472A-8179-E826D6DFFD22}" srcOrd="0" destOrd="0" presId="urn:microsoft.com/office/officeart/2005/8/layout/hList1"/>
    <dgm:cxn modelId="{6AFD7710-409A-48FC-ABCA-549E86F967B0}" type="presParOf" srcId="{C00F72EF-5411-4675-8626-3F5148BD34F1}" destId="{374B1A38-DFBB-44AB-BE28-006B53A816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05E1A-7442-4419-AAF6-AB98EBB8F578}"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fr-MA"/>
        </a:p>
      </dgm:t>
    </dgm:pt>
    <dgm:pt modelId="{DB00088E-A98C-4642-B0B4-80A5DC1A9416}">
      <dgm:prSet custT="1"/>
      <dgm:spPr/>
      <dgm:t>
        <a:bodyPr/>
        <a:lstStyle/>
        <a:p>
          <a:r>
            <a:rPr lang="fr-FR" sz="1600" b="1" dirty="0" smtClean="0">
              <a:latin typeface="Garamond" pitchFamily="18" charset="0"/>
            </a:rPr>
            <a:t>Le Médiateur  -  Dahir n° 1-11-25 du 17 mars 2011</a:t>
          </a:r>
          <a:endParaRPr lang="fr-MA" sz="1600" b="1" dirty="0"/>
        </a:p>
      </dgm:t>
    </dgm:pt>
    <dgm:pt modelId="{8B194769-EE3A-468F-A28B-D56D18563F95}" type="parTrans" cxnId="{5442A809-48DF-403B-A753-B52F96F5FADC}">
      <dgm:prSet/>
      <dgm:spPr/>
      <dgm:t>
        <a:bodyPr/>
        <a:lstStyle/>
        <a:p>
          <a:endParaRPr lang="fr-MA" sz="2000"/>
        </a:p>
      </dgm:t>
    </dgm:pt>
    <dgm:pt modelId="{1E68204C-8335-4FEA-ACBE-693A8DF0DCBB}" type="sibTrans" cxnId="{5442A809-48DF-403B-A753-B52F96F5FADC}">
      <dgm:prSet/>
      <dgm:spPr/>
      <dgm:t>
        <a:bodyPr/>
        <a:lstStyle/>
        <a:p>
          <a:endParaRPr lang="fr-MA" sz="2000"/>
        </a:p>
      </dgm:t>
    </dgm:pt>
    <dgm:pt modelId="{F5AC3BE8-BD8E-4425-94CB-122E9C82026D}">
      <dgm:prSet custT="1"/>
      <dgm:spPr/>
      <dgm:t>
        <a:bodyPr/>
        <a:lstStyle/>
        <a:p>
          <a:r>
            <a:rPr lang="fr-FR" sz="1600" b="1" dirty="0" smtClean="0">
              <a:latin typeface="Garamond" pitchFamily="18" charset="0"/>
            </a:rPr>
            <a:t>L’Instance nationale de la probité de la prévention et de la lutte contre la corruption  -</a:t>
          </a:r>
          <a:endParaRPr lang="fr-MA" sz="1600" dirty="0"/>
        </a:p>
      </dgm:t>
    </dgm:pt>
    <dgm:pt modelId="{3CCE1047-2F7E-4633-A04C-C949D54C3210}" type="parTrans" cxnId="{D4E7ABAB-8895-4313-95BC-E1581596F130}">
      <dgm:prSet/>
      <dgm:spPr/>
      <dgm:t>
        <a:bodyPr/>
        <a:lstStyle/>
        <a:p>
          <a:endParaRPr lang="fr-MA" sz="2000"/>
        </a:p>
      </dgm:t>
    </dgm:pt>
    <dgm:pt modelId="{9363A3E1-3628-48B9-87F8-B7455A34A5A8}" type="sibTrans" cxnId="{D4E7ABAB-8895-4313-95BC-E1581596F130}">
      <dgm:prSet/>
      <dgm:spPr/>
      <dgm:t>
        <a:bodyPr/>
        <a:lstStyle/>
        <a:p>
          <a:endParaRPr lang="fr-MA" sz="2000"/>
        </a:p>
      </dgm:t>
    </dgm:pt>
    <dgm:pt modelId="{A49968F3-E6EF-49E5-8660-8EA7C04A13A1}">
      <dgm:prSet custT="1"/>
      <dgm:spPr/>
      <dgm:t>
        <a:bodyPr/>
        <a:lstStyle/>
        <a:p>
          <a:pPr algn="l"/>
          <a:r>
            <a:rPr lang="fr-FR" sz="1400" b="1" smtClean="0">
              <a:latin typeface="Garamond" pitchFamily="18" charset="0"/>
            </a:rPr>
            <a:t>Section 1 : Des interlocuteurs du Médiateur  </a:t>
          </a:r>
          <a:endParaRPr lang="fr-MA" sz="1400" dirty="0"/>
        </a:p>
      </dgm:t>
    </dgm:pt>
    <dgm:pt modelId="{E407C304-2E3C-45A1-83FB-068145C76469}" type="parTrans" cxnId="{DEC2A36A-1A97-47E1-AC55-D4228FAC8BD7}">
      <dgm:prSet/>
      <dgm:spPr/>
      <dgm:t>
        <a:bodyPr/>
        <a:lstStyle/>
        <a:p>
          <a:endParaRPr lang="fr-MA" sz="2000"/>
        </a:p>
      </dgm:t>
    </dgm:pt>
    <dgm:pt modelId="{8E2BB4DC-25FC-4F69-8D03-1E7B59361120}" type="sibTrans" cxnId="{DEC2A36A-1A97-47E1-AC55-D4228FAC8BD7}">
      <dgm:prSet/>
      <dgm:spPr/>
      <dgm:t>
        <a:bodyPr/>
        <a:lstStyle/>
        <a:p>
          <a:endParaRPr lang="fr-MA" sz="2000"/>
        </a:p>
      </dgm:t>
    </dgm:pt>
    <dgm:pt modelId="{D70336EA-F1DF-4D14-96CF-8AB10D92EAE6}">
      <dgm:prSet custT="1"/>
      <dgm:spPr/>
      <dgm:t>
        <a:bodyPr/>
        <a:lstStyle/>
        <a:p>
          <a:pPr algn="just"/>
          <a:r>
            <a:rPr lang="fr-FR" sz="1400" b="1" dirty="0" smtClean="0">
              <a:latin typeface="Garamond" pitchFamily="18" charset="0"/>
            </a:rPr>
            <a:t>Dahir n° 1-15-65 du 9 juin 2015: Article 3 </a:t>
          </a:r>
          <a:endParaRPr lang="fr-MA" sz="1400" dirty="0"/>
        </a:p>
      </dgm:t>
    </dgm:pt>
    <dgm:pt modelId="{0D8E3832-DB15-457C-8288-18267F7D165F}" type="parTrans" cxnId="{A74D959E-8F21-49B5-B72B-A3C77D1DF2C8}">
      <dgm:prSet/>
      <dgm:spPr/>
      <dgm:t>
        <a:bodyPr/>
        <a:lstStyle/>
        <a:p>
          <a:endParaRPr lang="fr-MA" sz="2000"/>
        </a:p>
      </dgm:t>
    </dgm:pt>
    <dgm:pt modelId="{FFBDCE16-F494-4F84-AFD7-A7D208592873}" type="sibTrans" cxnId="{A74D959E-8F21-49B5-B72B-A3C77D1DF2C8}">
      <dgm:prSet/>
      <dgm:spPr/>
      <dgm:t>
        <a:bodyPr/>
        <a:lstStyle/>
        <a:p>
          <a:endParaRPr lang="fr-MA" sz="2000"/>
        </a:p>
      </dgm:t>
    </dgm:pt>
    <dgm:pt modelId="{9419D18D-FE77-46B0-BCFF-E55C113953CA}">
      <dgm:prSet custT="1"/>
      <dgm:spPr/>
      <dgm:t>
        <a:bodyPr/>
        <a:lstStyle/>
        <a:p>
          <a:r>
            <a:rPr lang="fr-FR" sz="1400" b="1" smtClean="0">
              <a:latin typeface="Garamond" pitchFamily="18" charset="0"/>
            </a:rPr>
            <a:t>Article24 </a:t>
          </a:r>
          <a:endParaRPr lang="fr-FR" sz="1400" b="1" dirty="0" smtClean="0">
            <a:latin typeface="Garamond" pitchFamily="18" charset="0"/>
          </a:endParaRPr>
        </a:p>
      </dgm:t>
    </dgm:pt>
    <dgm:pt modelId="{70E65FA7-A1BA-4710-AFEA-E815FBE019D2}" type="parTrans" cxnId="{9A6C3369-39B1-45C2-B3F8-4BBDC480915B}">
      <dgm:prSet/>
      <dgm:spPr/>
      <dgm:t>
        <a:bodyPr/>
        <a:lstStyle/>
        <a:p>
          <a:endParaRPr lang="fr-FR" sz="2000"/>
        </a:p>
      </dgm:t>
    </dgm:pt>
    <dgm:pt modelId="{E73A9732-1404-4498-BDF2-3DE450DE45CD}" type="sibTrans" cxnId="{9A6C3369-39B1-45C2-B3F8-4BBDC480915B}">
      <dgm:prSet/>
      <dgm:spPr/>
      <dgm:t>
        <a:bodyPr/>
        <a:lstStyle/>
        <a:p>
          <a:endParaRPr lang="fr-FR" sz="2000"/>
        </a:p>
      </dgm:t>
    </dgm:pt>
    <dgm:pt modelId="{8F96D675-2B50-4225-99BB-B9606A0C2738}">
      <dgm:prSet custT="1"/>
      <dgm:spPr/>
      <dgm:t>
        <a:bodyPr/>
        <a:lstStyle/>
        <a:p>
          <a:r>
            <a:rPr lang="fr-FR" sz="1400" smtClean="0">
              <a:latin typeface="Garamond" pitchFamily="18" charset="0"/>
            </a:rPr>
            <a:t>...L’administration désigne des interlocuteurs permanents de cette Institution, qui jouissent du pouvoir de décision au sujet des plaintes et des doléances qui leur sont transmises….</a:t>
          </a:r>
          <a:endParaRPr lang="fr-FR" sz="1400" dirty="0" smtClean="0">
            <a:latin typeface="Garamond" pitchFamily="18" charset="0"/>
          </a:endParaRPr>
        </a:p>
      </dgm:t>
    </dgm:pt>
    <dgm:pt modelId="{324758F9-1CB2-42FF-BD80-DC78EF91C72E}" type="parTrans" cxnId="{626C7DB0-944C-4231-8638-196727A53B7C}">
      <dgm:prSet/>
      <dgm:spPr/>
      <dgm:t>
        <a:bodyPr/>
        <a:lstStyle/>
        <a:p>
          <a:endParaRPr lang="fr-FR" sz="2000"/>
        </a:p>
      </dgm:t>
    </dgm:pt>
    <dgm:pt modelId="{37E011EF-1C13-4EAE-B63A-1B2A1B94B49E}" type="sibTrans" cxnId="{626C7DB0-944C-4231-8638-196727A53B7C}">
      <dgm:prSet/>
      <dgm:spPr/>
      <dgm:t>
        <a:bodyPr/>
        <a:lstStyle/>
        <a:p>
          <a:endParaRPr lang="fr-FR" sz="2000"/>
        </a:p>
      </dgm:t>
    </dgm:pt>
    <dgm:pt modelId="{473E8571-A7A9-41F6-B5CC-2992000663B9}">
      <dgm:prSet custT="1"/>
      <dgm:spPr/>
      <dgm:t>
        <a:bodyPr/>
        <a:lstStyle/>
        <a:p>
          <a:r>
            <a:rPr lang="fr-FR" sz="1400" b="1" dirty="0" smtClean="0">
              <a:latin typeface="Garamond" pitchFamily="18" charset="0"/>
            </a:rPr>
            <a:t>Article25 </a:t>
          </a:r>
        </a:p>
      </dgm:t>
    </dgm:pt>
    <dgm:pt modelId="{E41C8002-3446-481D-9209-CD51083E81CB}" type="parTrans" cxnId="{E5DD1B1F-D738-4A87-9CF9-808E53B03C61}">
      <dgm:prSet/>
      <dgm:spPr/>
      <dgm:t>
        <a:bodyPr/>
        <a:lstStyle/>
        <a:p>
          <a:endParaRPr lang="fr-FR" sz="2000"/>
        </a:p>
      </dgm:t>
    </dgm:pt>
    <dgm:pt modelId="{5AD81EBB-10E1-4230-8B5C-8BE1A6556838}" type="sibTrans" cxnId="{E5DD1B1F-D738-4A87-9CF9-808E53B03C61}">
      <dgm:prSet/>
      <dgm:spPr/>
      <dgm:t>
        <a:bodyPr/>
        <a:lstStyle/>
        <a:p>
          <a:endParaRPr lang="fr-FR" sz="2000"/>
        </a:p>
      </dgm:t>
    </dgm:pt>
    <dgm:pt modelId="{BCFAB3FB-6B1E-40D2-8277-E49A5049FF63}">
      <dgm:prSet custT="1"/>
      <dgm:spPr/>
      <dgm:t>
        <a:bodyPr/>
        <a:lstStyle/>
        <a:p>
          <a:r>
            <a:rPr lang="fr-FR" sz="1400" dirty="0" smtClean="0">
              <a:latin typeface="Garamond" pitchFamily="18" charset="0"/>
            </a:rPr>
            <a:t>Les interlocuteurs  sont chargés de : </a:t>
          </a:r>
        </a:p>
      </dgm:t>
    </dgm:pt>
    <dgm:pt modelId="{33408700-0CB7-4133-85A3-1ADC19B488C3}" type="parTrans" cxnId="{7B6FE632-E713-421D-81A6-B7C67A26C82F}">
      <dgm:prSet/>
      <dgm:spPr/>
      <dgm:t>
        <a:bodyPr/>
        <a:lstStyle/>
        <a:p>
          <a:endParaRPr lang="fr-FR" sz="2000"/>
        </a:p>
      </dgm:t>
    </dgm:pt>
    <dgm:pt modelId="{9118F6B2-CDB4-4EF5-B60D-1D563CA2CF34}" type="sibTrans" cxnId="{7B6FE632-E713-421D-81A6-B7C67A26C82F}">
      <dgm:prSet/>
      <dgm:spPr/>
      <dgm:t>
        <a:bodyPr/>
        <a:lstStyle/>
        <a:p>
          <a:endParaRPr lang="fr-FR" sz="2000"/>
        </a:p>
      </dgm:t>
    </dgm:pt>
    <dgm:pt modelId="{09F42205-1997-41A3-97AA-39997839C4F4}">
      <dgm:prSet custT="1"/>
      <dgm:spPr/>
      <dgm:t>
        <a:bodyPr/>
        <a:lstStyle/>
        <a:p>
          <a:r>
            <a:rPr lang="fr-FR" sz="1400" smtClean="0">
              <a:latin typeface="Garamond" pitchFamily="18" charset="0"/>
            </a:rPr>
            <a:t>- Suivre les plaintes, doléances, demandes de règlement des différends,</a:t>
          </a:r>
          <a:endParaRPr lang="fr-FR" sz="1400" dirty="0" smtClean="0">
            <a:latin typeface="Garamond" pitchFamily="18" charset="0"/>
          </a:endParaRPr>
        </a:p>
      </dgm:t>
    </dgm:pt>
    <dgm:pt modelId="{0665A0B2-0D31-498A-9539-09ABCB64FBB3}" type="parTrans" cxnId="{8CF63525-F1EA-4C40-A94C-ED70E5AF3AED}">
      <dgm:prSet/>
      <dgm:spPr/>
      <dgm:t>
        <a:bodyPr/>
        <a:lstStyle/>
        <a:p>
          <a:endParaRPr lang="fr-FR" sz="2000"/>
        </a:p>
      </dgm:t>
    </dgm:pt>
    <dgm:pt modelId="{1E266F56-2E50-4142-AD2A-E0C94CFB27B6}" type="sibTrans" cxnId="{8CF63525-F1EA-4C40-A94C-ED70E5AF3AED}">
      <dgm:prSet/>
      <dgm:spPr/>
      <dgm:t>
        <a:bodyPr/>
        <a:lstStyle/>
        <a:p>
          <a:endParaRPr lang="fr-FR" sz="2000"/>
        </a:p>
      </dgm:t>
    </dgm:pt>
    <dgm:pt modelId="{F80D3F45-5DD9-44D0-BE10-ECB35BC382DC}">
      <dgm:prSet custT="1"/>
      <dgm:spPr/>
      <dgm:t>
        <a:bodyPr/>
        <a:lstStyle/>
        <a:p>
          <a:r>
            <a:rPr lang="fr-FR" sz="1400" smtClean="0">
              <a:latin typeface="Garamond" pitchFamily="18" charset="0"/>
            </a:rPr>
            <a:t>-Suivre décisions, dispositions et mesures prises pour leur satisfaction,</a:t>
          </a:r>
          <a:endParaRPr lang="fr-FR" sz="1400" dirty="0" smtClean="0">
            <a:latin typeface="Garamond" pitchFamily="18" charset="0"/>
          </a:endParaRPr>
        </a:p>
      </dgm:t>
    </dgm:pt>
    <dgm:pt modelId="{C606D1E1-93B1-45E1-A44D-76961414B151}" type="parTrans" cxnId="{C00C61A3-C88C-46A8-A68B-F214B3D6D4F4}">
      <dgm:prSet/>
      <dgm:spPr/>
      <dgm:t>
        <a:bodyPr/>
        <a:lstStyle/>
        <a:p>
          <a:endParaRPr lang="fr-FR" sz="2000"/>
        </a:p>
      </dgm:t>
    </dgm:pt>
    <dgm:pt modelId="{BD5FDE3D-A38C-4BAD-945C-B84D1C8CCFC4}" type="sibTrans" cxnId="{C00C61A3-C88C-46A8-A68B-F214B3D6D4F4}">
      <dgm:prSet/>
      <dgm:spPr/>
      <dgm:t>
        <a:bodyPr/>
        <a:lstStyle/>
        <a:p>
          <a:endParaRPr lang="fr-FR" sz="2000"/>
        </a:p>
      </dgm:t>
    </dgm:pt>
    <dgm:pt modelId="{CED98421-4209-492B-A997-25A7614C0CE0}">
      <dgm:prSet custT="1"/>
      <dgm:spPr/>
      <dgm:t>
        <a:bodyPr/>
        <a:lstStyle/>
        <a:p>
          <a:r>
            <a:rPr lang="fr-FR" sz="1400" dirty="0" smtClean="0">
              <a:latin typeface="Garamond" pitchFamily="18" charset="0"/>
            </a:rPr>
            <a:t>Examiner et suivre les recommandations et propositions du  Médiateur </a:t>
          </a:r>
        </a:p>
      </dgm:t>
    </dgm:pt>
    <dgm:pt modelId="{5F67C759-C54C-4A1F-B153-3759AB138DFA}" type="parTrans" cxnId="{69B559DD-4529-4F72-BE58-DE2CF67DA129}">
      <dgm:prSet/>
      <dgm:spPr/>
      <dgm:t>
        <a:bodyPr/>
        <a:lstStyle/>
        <a:p>
          <a:endParaRPr lang="fr-FR" sz="2000"/>
        </a:p>
      </dgm:t>
    </dgm:pt>
    <dgm:pt modelId="{27157E65-C1FA-4EA1-A332-0EE247504287}" type="sibTrans" cxnId="{69B559DD-4529-4F72-BE58-DE2CF67DA129}">
      <dgm:prSet/>
      <dgm:spPr/>
      <dgm:t>
        <a:bodyPr/>
        <a:lstStyle/>
        <a:p>
          <a:endParaRPr lang="fr-FR" sz="2000"/>
        </a:p>
      </dgm:t>
    </dgm:pt>
    <dgm:pt modelId="{FCC2ABF3-D183-473E-B441-3C02FCC19258}">
      <dgm:prSet custT="1"/>
      <dgm:spPr/>
      <dgm:t>
        <a:bodyPr/>
        <a:lstStyle/>
        <a:p>
          <a:r>
            <a:rPr lang="fr-FR" sz="1400" smtClean="0">
              <a:latin typeface="Garamond" pitchFamily="18" charset="0"/>
            </a:rPr>
            <a:t>Proposer mesure ou disposition à même d’améliorer l’accueil ,</a:t>
          </a:r>
          <a:endParaRPr lang="fr-FR" sz="1400" dirty="0" smtClean="0">
            <a:latin typeface="Garamond" pitchFamily="18" charset="0"/>
          </a:endParaRPr>
        </a:p>
      </dgm:t>
    </dgm:pt>
    <dgm:pt modelId="{EA32A0E8-1B79-4252-A2DE-15744D030512}" type="parTrans" cxnId="{872A519C-0986-447B-BD93-8F1EB95B35FC}">
      <dgm:prSet/>
      <dgm:spPr/>
      <dgm:t>
        <a:bodyPr/>
        <a:lstStyle/>
        <a:p>
          <a:endParaRPr lang="fr-FR" sz="2000"/>
        </a:p>
      </dgm:t>
    </dgm:pt>
    <dgm:pt modelId="{C21F64D1-55FB-49FB-BBBA-8063DA52B7E4}" type="sibTrans" cxnId="{872A519C-0986-447B-BD93-8F1EB95B35FC}">
      <dgm:prSet/>
      <dgm:spPr/>
      <dgm:t>
        <a:bodyPr/>
        <a:lstStyle/>
        <a:p>
          <a:endParaRPr lang="fr-FR" sz="2000"/>
        </a:p>
      </dgm:t>
    </dgm:pt>
    <dgm:pt modelId="{6C7F4A27-EF88-4903-94C5-F5038FB4E8D3}">
      <dgm:prSet custT="1"/>
      <dgm:spPr/>
      <dgm:t>
        <a:bodyPr/>
        <a:lstStyle/>
        <a:p>
          <a:r>
            <a:rPr lang="fr-FR" sz="1400" smtClean="0">
              <a:latin typeface="Garamond" pitchFamily="18" charset="0"/>
            </a:rPr>
            <a:t>-Inciter les services à faire preuve de responsabilité, efficacité , transparence,</a:t>
          </a:r>
          <a:endParaRPr lang="fr-FR" sz="1400" dirty="0" smtClean="0">
            <a:latin typeface="Garamond" pitchFamily="18" charset="0"/>
          </a:endParaRPr>
        </a:p>
      </dgm:t>
    </dgm:pt>
    <dgm:pt modelId="{EB87A83C-51FB-4713-85BE-EB09816115C2}" type="parTrans" cxnId="{6A1427BF-F684-4D46-AA68-B45BC71504B3}">
      <dgm:prSet/>
      <dgm:spPr/>
      <dgm:t>
        <a:bodyPr/>
        <a:lstStyle/>
        <a:p>
          <a:endParaRPr lang="fr-FR" sz="2000"/>
        </a:p>
      </dgm:t>
    </dgm:pt>
    <dgm:pt modelId="{154B0F94-20D1-4E1C-A3EF-72BD246AD5B9}" type="sibTrans" cxnId="{6A1427BF-F684-4D46-AA68-B45BC71504B3}">
      <dgm:prSet/>
      <dgm:spPr/>
      <dgm:t>
        <a:bodyPr/>
        <a:lstStyle/>
        <a:p>
          <a:endParaRPr lang="fr-FR" sz="2000"/>
        </a:p>
      </dgm:t>
    </dgm:pt>
    <dgm:pt modelId="{B21E9799-B570-4B16-912E-59BEF332A143}">
      <dgm:prSet custT="1"/>
      <dgm:spPr/>
      <dgm:t>
        <a:bodyPr/>
        <a:lstStyle/>
        <a:p>
          <a:r>
            <a:rPr lang="fr-FR" sz="1400" smtClean="0">
              <a:latin typeface="Garamond" pitchFamily="18" charset="0"/>
            </a:rPr>
            <a:t>-Tenir et conserver une base de donnée des plaintes et doléances , </a:t>
          </a:r>
          <a:endParaRPr lang="fr-FR" sz="1400" dirty="0" smtClean="0">
            <a:latin typeface="Garamond" pitchFamily="18" charset="0"/>
          </a:endParaRPr>
        </a:p>
      </dgm:t>
    </dgm:pt>
    <dgm:pt modelId="{22E9DF91-DFA0-4A85-A8DD-653F814D2259}" type="parTrans" cxnId="{116B2DB9-5F16-4383-BCCF-653BF9C89835}">
      <dgm:prSet/>
      <dgm:spPr/>
      <dgm:t>
        <a:bodyPr/>
        <a:lstStyle/>
        <a:p>
          <a:endParaRPr lang="fr-FR" sz="2000"/>
        </a:p>
      </dgm:t>
    </dgm:pt>
    <dgm:pt modelId="{D0209B1C-846E-467C-A2F2-CF847DCE6BA4}" type="sibTrans" cxnId="{116B2DB9-5F16-4383-BCCF-653BF9C89835}">
      <dgm:prSet/>
      <dgm:spPr/>
      <dgm:t>
        <a:bodyPr/>
        <a:lstStyle/>
        <a:p>
          <a:endParaRPr lang="fr-FR" sz="2000"/>
        </a:p>
      </dgm:t>
    </dgm:pt>
    <dgm:pt modelId="{57CAB7CC-F677-45D7-9281-859041D347D1}">
      <dgm:prSet custT="1"/>
      <dgm:spPr/>
      <dgm:t>
        <a:bodyPr/>
        <a:lstStyle/>
        <a:p>
          <a:r>
            <a:rPr lang="fr-FR" sz="1400" b="1" dirty="0" smtClean="0">
              <a:latin typeface="Garamond" pitchFamily="18" charset="0"/>
            </a:rPr>
            <a:t>Article26 </a:t>
          </a:r>
        </a:p>
      </dgm:t>
    </dgm:pt>
    <dgm:pt modelId="{DF6DF62B-0A2C-4574-A924-E348B3061633}" type="parTrans" cxnId="{7EAC1CBF-C4FF-4049-BB32-DE7A5298311B}">
      <dgm:prSet/>
      <dgm:spPr/>
      <dgm:t>
        <a:bodyPr/>
        <a:lstStyle/>
        <a:p>
          <a:endParaRPr lang="fr-FR" sz="2000"/>
        </a:p>
      </dgm:t>
    </dgm:pt>
    <dgm:pt modelId="{AC42F9E2-42E9-470B-9550-FA34DB54859C}" type="sibTrans" cxnId="{7EAC1CBF-C4FF-4049-BB32-DE7A5298311B}">
      <dgm:prSet/>
      <dgm:spPr/>
      <dgm:t>
        <a:bodyPr/>
        <a:lstStyle/>
        <a:p>
          <a:endParaRPr lang="fr-FR" sz="2000"/>
        </a:p>
      </dgm:t>
    </dgm:pt>
    <dgm:pt modelId="{C53E46EE-F515-4772-AE17-FE1D7F24CF87}">
      <dgm:prSet custT="1"/>
      <dgm:spPr/>
      <dgm:t>
        <a:bodyPr/>
        <a:lstStyle/>
        <a:p>
          <a:r>
            <a:rPr lang="fr-FR" sz="1400" dirty="0" smtClean="0">
              <a:latin typeface="Garamond" pitchFamily="18" charset="0"/>
            </a:rPr>
            <a:t>Les interlocuteurs permanents de l’Institution du Médiateur doivent élaborer un rapport annuel</a:t>
          </a:r>
          <a:endParaRPr lang="fr-FR" sz="1400" dirty="0">
            <a:latin typeface="Garamond" pitchFamily="18" charset="0"/>
          </a:endParaRPr>
        </a:p>
      </dgm:t>
    </dgm:pt>
    <dgm:pt modelId="{57003FA5-EF6E-4FDE-84C1-6C4A5EC2938B}" type="parTrans" cxnId="{886EC908-3BCF-4C7E-9B29-DE74B80D3254}">
      <dgm:prSet/>
      <dgm:spPr/>
      <dgm:t>
        <a:bodyPr/>
        <a:lstStyle/>
        <a:p>
          <a:endParaRPr lang="fr-FR" sz="2000"/>
        </a:p>
      </dgm:t>
    </dgm:pt>
    <dgm:pt modelId="{BF9194A1-E81F-40BC-A0A6-426AFE10AB97}" type="sibTrans" cxnId="{886EC908-3BCF-4C7E-9B29-DE74B80D3254}">
      <dgm:prSet/>
      <dgm:spPr/>
      <dgm:t>
        <a:bodyPr/>
        <a:lstStyle/>
        <a:p>
          <a:endParaRPr lang="fr-FR" sz="2000"/>
        </a:p>
      </dgm:t>
    </dgm:pt>
    <dgm:pt modelId="{944BFD0A-8665-4F5B-AF35-8C9AA79F44DC}">
      <dgm:prSet custT="1"/>
      <dgm:spPr/>
      <dgm:t>
        <a:bodyPr/>
        <a:lstStyle/>
        <a:p>
          <a:r>
            <a:rPr lang="fr-FR" sz="1400" smtClean="0">
              <a:latin typeface="Garamond" pitchFamily="18" charset="0"/>
            </a:rPr>
            <a:t>L’instance exerce les attributions suivantes :</a:t>
          </a:r>
          <a:endParaRPr lang="fr-FR" sz="1400" dirty="0" smtClean="0">
            <a:latin typeface="Garamond" pitchFamily="18" charset="0"/>
          </a:endParaRPr>
        </a:p>
      </dgm:t>
    </dgm:pt>
    <dgm:pt modelId="{5B80FB63-CAC4-43CA-BB17-E15755B7E1AD}" type="parTrans" cxnId="{36F06AA8-37E9-4A0F-B17A-8F38EC054B2F}">
      <dgm:prSet/>
      <dgm:spPr/>
      <dgm:t>
        <a:bodyPr/>
        <a:lstStyle/>
        <a:p>
          <a:endParaRPr lang="fr-FR" sz="2000"/>
        </a:p>
      </dgm:t>
    </dgm:pt>
    <dgm:pt modelId="{B56EBC09-3822-4D9E-B908-5FC9D66F9ED9}" type="sibTrans" cxnId="{36F06AA8-37E9-4A0F-B17A-8F38EC054B2F}">
      <dgm:prSet/>
      <dgm:spPr/>
      <dgm:t>
        <a:bodyPr/>
        <a:lstStyle/>
        <a:p>
          <a:endParaRPr lang="fr-FR" sz="2000"/>
        </a:p>
      </dgm:t>
    </dgm:pt>
    <dgm:pt modelId="{B400BD2A-2ED8-45F3-B1FC-FC10A88B9037}">
      <dgm:prSet custT="1"/>
      <dgm:spPr/>
      <dgm:t>
        <a:bodyPr/>
        <a:lstStyle/>
        <a:p>
          <a:r>
            <a:rPr lang="fr-FR" sz="1400" dirty="0" smtClean="0">
              <a:latin typeface="Garamond" pitchFamily="18" charset="0"/>
            </a:rPr>
            <a:t>….</a:t>
          </a:r>
        </a:p>
      </dgm:t>
    </dgm:pt>
    <dgm:pt modelId="{F2B46FE2-CD2D-4971-AB9D-E509F6079E98}" type="parTrans" cxnId="{BA24375E-175D-43E4-B361-DA1C7C3096BF}">
      <dgm:prSet/>
      <dgm:spPr/>
      <dgm:t>
        <a:bodyPr/>
        <a:lstStyle/>
        <a:p>
          <a:endParaRPr lang="fr-FR" sz="2000"/>
        </a:p>
      </dgm:t>
    </dgm:pt>
    <dgm:pt modelId="{3A4C43A8-7B5A-4A28-BF49-DDA3E67B1D03}" type="sibTrans" cxnId="{BA24375E-175D-43E4-B361-DA1C7C3096BF}">
      <dgm:prSet/>
      <dgm:spPr/>
      <dgm:t>
        <a:bodyPr/>
        <a:lstStyle/>
        <a:p>
          <a:endParaRPr lang="fr-FR" sz="2000"/>
        </a:p>
      </dgm:t>
    </dgm:pt>
    <dgm:pt modelId="{7D6E9362-ABAC-4877-8734-2A92114861F7}">
      <dgm:prSet custT="1"/>
      <dgm:spPr/>
      <dgm:t>
        <a:bodyPr/>
        <a:lstStyle/>
        <a:p>
          <a:r>
            <a:rPr lang="fr-FR" sz="1400" dirty="0" smtClean="0">
              <a:latin typeface="Garamond" pitchFamily="18" charset="0"/>
            </a:rPr>
            <a:t>- Procéder aux opérations d’enquête et d’investigation concernant les cas de corruption portés à sa connaissance, selon la procédure prévue par la présente loi, sous réserve  des attributions dévolues aux autres autorités et instances en vertu de la législation en vigueur.</a:t>
          </a:r>
          <a:endParaRPr lang="fr-FR" sz="1400" dirty="0">
            <a:latin typeface="Garamond" pitchFamily="18" charset="0"/>
          </a:endParaRPr>
        </a:p>
      </dgm:t>
    </dgm:pt>
    <dgm:pt modelId="{963933F7-3A16-4BBE-B6DF-539702A13F7F}" type="parTrans" cxnId="{50B0F4B3-A6E3-43D9-931F-D20CD75F5B2E}">
      <dgm:prSet/>
      <dgm:spPr/>
      <dgm:t>
        <a:bodyPr/>
        <a:lstStyle/>
        <a:p>
          <a:endParaRPr lang="fr-FR" sz="2000"/>
        </a:p>
      </dgm:t>
    </dgm:pt>
    <dgm:pt modelId="{87F25E77-DD37-4C63-9A4C-1716E1BCD921}" type="sibTrans" cxnId="{50B0F4B3-A6E3-43D9-931F-D20CD75F5B2E}">
      <dgm:prSet/>
      <dgm:spPr/>
      <dgm:t>
        <a:bodyPr/>
        <a:lstStyle/>
        <a:p>
          <a:endParaRPr lang="fr-FR" sz="2000"/>
        </a:p>
      </dgm:t>
    </dgm:pt>
    <dgm:pt modelId="{F66D939A-5F41-4D82-AC5C-A387392143D5}" type="pres">
      <dgm:prSet presAssocID="{AEA05E1A-7442-4419-AAF6-AB98EBB8F578}" presName="Name0" presStyleCnt="0">
        <dgm:presLayoutVars>
          <dgm:dir/>
          <dgm:animLvl val="lvl"/>
          <dgm:resizeHandles val="exact"/>
        </dgm:presLayoutVars>
      </dgm:prSet>
      <dgm:spPr/>
      <dgm:t>
        <a:bodyPr/>
        <a:lstStyle/>
        <a:p>
          <a:endParaRPr lang="fr-FR"/>
        </a:p>
      </dgm:t>
    </dgm:pt>
    <dgm:pt modelId="{7D08D70E-89BF-445D-B9FF-BB03B28039CC}" type="pres">
      <dgm:prSet presAssocID="{DB00088E-A98C-4642-B0B4-80A5DC1A9416}" presName="composite" presStyleCnt="0"/>
      <dgm:spPr/>
    </dgm:pt>
    <dgm:pt modelId="{9F9BFEDB-96DD-4BE6-9187-34763CE331E4}" type="pres">
      <dgm:prSet presAssocID="{DB00088E-A98C-4642-B0B4-80A5DC1A9416}" presName="parTx" presStyleLbl="alignNode1" presStyleIdx="0" presStyleCnt="2">
        <dgm:presLayoutVars>
          <dgm:chMax val="0"/>
          <dgm:chPref val="0"/>
          <dgm:bulletEnabled val="1"/>
        </dgm:presLayoutVars>
      </dgm:prSet>
      <dgm:spPr/>
      <dgm:t>
        <a:bodyPr/>
        <a:lstStyle/>
        <a:p>
          <a:endParaRPr lang="fr-FR"/>
        </a:p>
      </dgm:t>
    </dgm:pt>
    <dgm:pt modelId="{43A08E68-E509-4D4A-8C26-F8CC561EABA4}" type="pres">
      <dgm:prSet presAssocID="{DB00088E-A98C-4642-B0B4-80A5DC1A9416}" presName="desTx" presStyleLbl="alignAccFollowNode1" presStyleIdx="0" presStyleCnt="2" custScaleY="99380" custLinFactNeighborX="-103" custLinFactNeighborY="-1337">
        <dgm:presLayoutVars>
          <dgm:bulletEnabled val="1"/>
        </dgm:presLayoutVars>
      </dgm:prSet>
      <dgm:spPr/>
      <dgm:t>
        <a:bodyPr/>
        <a:lstStyle/>
        <a:p>
          <a:endParaRPr lang="fr-FR"/>
        </a:p>
      </dgm:t>
    </dgm:pt>
    <dgm:pt modelId="{CE3FC720-211E-4113-85BE-39512EBAB610}" type="pres">
      <dgm:prSet presAssocID="{1E68204C-8335-4FEA-ACBE-693A8DF0DCBB}" presName="space" presStyleCnt="0"/>
      <dgm:spPr/>
    </dgm:pt>
    <dgm:pt modelId="{C00F72EF-5411-4675-8626-3F5148BD34F1}" type="pres">
      <dgm:prSet presAssocID="{F5AC3BE8-BD8E-4425-94CB-122E9C82026D}" presName="composite" presStyleCnt="0"/>
      <dgm:spPr/>
    </dgm:pt>
    <dgm:pt modelId="{0CBC4339-4B55-472A-8179-E826D6DFFD22}" type="pres">
      <dgm:prSet presAssocID="{F5AC3BE8-BD8E-4425-94CB-122E9C82026D}" presName="parTx" presStyleLbl="alignNode1" presStyleIdx="1" presStyleCnt="2" custScaleX="107014">
        <dgm:presLayoutVars>
          <dgm:chMax val="0"/>
          <dgm:chPref val="0"/>
          <dgm:bulletEnabled val="1"/>
        </dgm:presLayoutVars>
      </dgm:prSet>
      <dgm:spPr/>
      <dgm:t>
        <a:bodyPr/>
        <a:lstStyle/>
        <a:p>
          <a:endParaRPr lang="fr-FR"/>
        </a:p>
      </dgm:t>
    </dgm:pt>
    <dgm:pt modelId="{374B1A38-DFBB-44AB-BE28-006B53A816E2}" type="pres">
      <dgm:prSet presAssocID="{F5AC3BE8-BD8E-4425-94CB-122E9C82026D}" presName="desTx" presStyleLbl="alignAccFollowNode1" presStyleIdx="1" presStyleCnt="2" custScaleX="107014">
        <dgm:presLayoutVars>
          <dgm:bulletEnabled val="1"/>
        </dgm:presLayoutVars>
      </dgm:prSet>
      <dgm:spPr/>
      <dgm:t>
        <a:bodyPr/>
        <a:lstStyle/>
        <a:p>
          <a:endParaRPr lang="fr-FR"/>
        </a:p>
      </dgm:t>
    </dgm:pt>
  </dgm:ptLst>
  <dgm:cxnLst>
    <dgm:cxn modelId="{90C9DBE6-4B03-42DF-A48D-52F55FCCBC6B}" type="presOf" srcId="{CED98421-4209-492B-A997-25A7614C0CE0}" destId="{43A08E68-E509-4D4A-8C26-F8CC561EABA4}" srcOrd="0" destOrd="7" presId="urn:microsoft.com/office/officeart/2005/8/layout/hList1"/>
    <dgm:cxn modelId="{2AD7D574-38BE-43AD-8176-E014A65F1A82}" type="presOf" srcId="{473E8571-A7A9-41F6-B5CC-2992000663B9}" destId="{43A08E68-E509-4D4A-8C26-F8CC561EABA4}" srcOrd="0" destOrd="3" presId="urn:microsoft.com/office/officeart/2005/8/layout/hList1"/>
    <dgm:cxn modelId="{70FBC881-F4C4-4D8D-A4DD-428A1544876D}" type="presOf" srcId="{B400BD2A-2ED8-45F3-B1FC-FC10A88B9037}" destId="{374B1A38-DFBB-44AB-BE28-006B53A816E2}" srcOrd="0" destOrd="2" presId="urn:microsoft.com/office/officeart/2005/8/layout/hList1"/>
    <dgm:cxn modelId="{50B0F4B3-A6E3-43D9-931F-D20CD75F5B2E}" srcId="{F5AC3BE8-BD8E-4425-94CB-122E9C82026D}" destId="{7D6E9362-ABAC-4877-8734-2A92114861F7}" srcOrd="3" destOrd="0" parTransId="{963933F7-3A16-4BBE-B6DF-539702A13F7F}" sibTransId="{87F25E77-DD37-4C63-9A4C-1716E1BCD921}"/>
    <dgm:cxn modelId="{BA24375E-175D-43E4-B361-DA1C7C3096BF}" srcId="{F5AC3BE8-BD8E-4425-94CB-122E9C82026D}" destId="{B400BD2A-2ED8-45F3-B1FC-FC10A88B9037}" srcOrd="2" destOrd="0" parTransId="{F2B46FE2-CD2D-4971-AB9D-E509F6079E98}" sibTransId="{3A4C43A8-7B5A-4A28-BF49-DDA3E67B1D03}"/>
    <dgm:cxn modelId="{A74D959E-8F21-49B5-B72B-A3C77D1DF2C8}" srcId="{F5AC3BE8-BD8E-4425-94CB-122E9C82026D}" destId="{D70336EA-F1DF-4D14-96CF-8AB10D92EAE6}" srcOrd="0" destOrd="0" parTransId="{0D8E3832-DB15-457C-8288-18267F7D165F}" sibTransId="{FFBDCE16-F494-4F84-AFD7-A7D208592873}"/>
    <dgm:cxn modelId="{E448EE34-37A3-4941-B0A1-0BB8474FE4F9}" type="presOf" srcId="{AEA05E1A-7442-4419-AAF6-AB98EBB8F578}" destId="{F66D939A-5F41-4D82-AC5C-A387392143D5}" srcOrd="0" destOrd="0" presId="urn:microsoft.com/office/officeart/2005/8/layout/hList1"/>
    <dgm:cxn modelId="{7B6FE632-E713-421D-81A6-B7C67A26C82F}" srcId="{DB00088E-A98C-4642-B0B4-80A5DC1A9416}" destId="{BCFAB3FB-6B1E-40D2-8277-E49A5049FF63}" srcOrd="4" destOrd="0" parTransId="{33408700-0CB7-4133-85A3-1ADC19B488C3}" sibTransId="{9118F6B2-CDB4-4EF5-B60D-1D563CA2CF34}"/>
    <dgm:cxn modelId="{E5DD1B1F-D738-4A87-9CF9-808E53B03C61}" srcId="{DB00088E-A98C-4642-B0B4-80A5DC1A9416}" destId="{473E8571-A7A9-41F6-B5CC-2992000663B9}" srcOrd="3" destOrd="0" parTransId="{E41C8002-3446-481D-9209-CD51083E81CB}" sibTransId="{5AD81EBB-10E1-4230-8B5C-8BE1A6556838}"/>
    <dgm:cxn modelId="{116B2DB9-5F16-4383-BCCF-653BF9C89835}" srcId="{DB00088E-A98C-4642-B0B4-80A5DC1A9416}" destId="{B21E9799-B570-4B16-912E-59BEF332A143}" srcOrd="10" destOrd="0" parTransId="{22E9DF91-DFA0-4A85-A8DD-653F814D2259}" sibTransId="{D0209B1C-846E-467C-A2F2-CF847DCE6BA4}"/>
    <dgm:cxn modelId="{5442A809-48DF-403B-A753-B52F96F5FADC}" srcId="{AEA05E1A-7442-4419-AAF6-AB98EBB8F578}" destId="{DB00088E-A98C-4642-B0B4-80A5DC1A9416}" srcOrd="0" destOrd="0" parTransId="{8B194769-EE3A-468F-A28B-D56D18563F95}" sibTransId="{1E68204C-8335-4FEA-ACBE-693A8DF0DCBB}"/>
    <dgm:cxn modelId="{81D00815-4D8B-43FD-A1C5-4CDA3EEAA82A}" type="presOf" srcId="{6C7F4A27-EF88-4903-94C5-F5038FB4E8D3}" destId="{43A08E68-E509-4D4A-8C26-F8CC561EABA4}" srcOrd="0" destOrd="9" presId="urn:microsoft.com/office/officeart/2005/8/layout/hList1"/>
    <dgm:cxn modelId="{872A519C-0986-447B-BD93-8F1EB95B35FC}" srcId="{DB00088E-A98C-4642-B0B4-80A5DC1A9416}" destId="{FCC2ABF3-D183-473E-B441-3C02FCC19258}" srcOrd="8" destOrd="0" parTransId="{EA32A0E8-1B79-4252-A2DE-15744D030512}" sibTransId="{C21F64D1-55FB-49FB-BBBA-8063DA52B7E4}"/>
    <dgm:cxn modelId="{8CF63525-F1EA-4C40-A94C-ED70E5AF3AED}" srcId="{DB00088E-A98C-4642-B0B4-80A5DC1A9416}" destId="{09F42205-1997-41A3-97AA-39997839C4F4}" srcOrd="5" destOrd="0" parTransId="{0665A0B2-0D31-498A-9539-09ABCB64FBB3}" sibTransId="{1E266F56-2E50-4142-AD2A-E0C94CFB27B6}"/>
    <dgm:cxn modelId="{C00C61A3-C88C-46A8-A68B-F214B3D6D4F4}" srcId="{DB00088E-A98C-4642-B0B4-80A5DC1A9416}" destId="{F80D3F45-5DD9-44D0-BE10-ECB35BC382DC}" srcOrd="6" destOrd="0" parTransId="{C606D1E1-93B1-45E1-A44D-76961414B151}" sibTransId="{BD5FDE3D-A38C-4BAD-945C-B84D1C8CCFC4}"/>
    <dgm:cxn modelId="{00746751-708E-482E-AD3A-F2C25B893441}" type="presOf" srcId="{D70336EA-F1DF-4D14-96CF-8AB10D92EAE6}" destId="{374B1A38-DFBB-44AB-BE28-006B53A816E2}" srcOrd="0" destOrd="0" presId="urn:microsoft.com/office/officeart/2005/8/layout/hList1"/>
    <dgm:cxn modelId="{69B559DD-4529-4F72-BE58-DE2CF67DA129}" srcId="{DB00088E-A98C-4642-B0B4-80A5DC1A9416}" destId="{CED98421-4209-492B-A997-25A7614C0CE0}" srcOrd="7" destOrd="0" parTransId="{5F67C759-C54C-4A1F-B153-3759AB138DFA}" sibTransId="{27157E65-C1FA-4EA1-A332-0EE247504287}"/>
    <dgm:cxn modelId="{C2642DF8-D057-45C7-991F-89690F693EB0}" type="presOf" srcId="{09F42205-1997-41A3-97AA-39997839C4F4}" destId="{43A08E68-E509-4D4A-8C26-F8CC561EABA4}" srcOrd="0" destOrd="5" presId="urn:microsoft.com/office/officeart/2005/8/layout/hList1"/>
    <dgm:cxn modelId="{74789FA8-934B-43A9-83D2-00C04B0C400F}" type="presOf" srcId="{944BFD0A-8665-4F5B-AF35-8C9AA79F44DC}" destId="{374B1A38-DFBB-44AB-BE28-006B53A816E2}" srcOrd="0" destOrd="1" presId="urn:microsoft.com/office/officeart/2005/8/layout/hList1"/>
    <dgm:cxn modelId="{9192388C-9E3A-4D07-BB9D-6D8166A53A86}" type="presOf" srcId="{B21E9799-B570-4B16-912E-59BEF332A143}" destId="{43A08E68-E509-4D4A-8C26-F8CC561EABA4}" srcOrd="0" destOrd="10" presId="urn:microsoft.com/office/officeart/2005/8/layout/hList1"/>
    <dgm:cxn modelId="{7F82C049-416F-410A-80F2-642540D4D0D0}" type="presOf" srcId="{DB00088E-A98C-4642-B0B4-80A5DC1A9416}" destId="{9F9BFEDB-96DD-4BE6-9187-34763CE331E4}" srcOrd="0" destOrd="0" presId="urn:microsoft.com/office/officeart/2005/8/layout/hList1"/>
    <dgm:cxn modelId="{FFD27DBD-24C0-4FA7-A791-393A100161FD}" type="presOf" srcId="{FCC2ABF3-D183-473E-B441-3C02FCC19258}" destId="{43A08E68-E509-4D4A-8C26-F8CC561EABA4}" srcOrd="0" destOrd="8" presId="urn:microsoft.com/office/officeart/2005/8/layout/hList1"/>
    <dgm:cxn modelId="{886EC908-3BCF-4C7E-9B29-DE74B80D3254}" srcId="{DB00088E-A98C-4642-B0B4-80A5DC1A9416}" destId="{C53E46EE-F515-4772-AE17-FE1D7F24CF87}" srcOrd="12" destOrd="0" parTransId="{57003FA5-EF6E-4FDE-84C1-6C4A5EC2938B}" sibTransId="{BF9194A1-E81F-40BC-A0A6-426AFE10AB97}"/>
    <dgm:cxn modelId="{A35D85D4-F188-4AFA-ACE0-FD7D61E0DB14}" type="presOf" srcId="{57CAB7CC-F677-45D7-9281-859041D347D1}" destId="{43A08E68-E509-4D4A-8C26-F8CC561EABA4}" srcOrd="0" destOrd="11" presId="urn:microsoft.com/office/officeart/2005/8/layout/hList1"/>
    <dgm:cxn modelId="{44BF2DC7-647F-460E-83EE-551C94A14E52}" type="presOf" srcId="{C53E46EE-F515-4772-AE17-FE1D7F24CF87}" destId="{43A08E68-E509-4D4A-8C26-F8CC561EABA4}" srcOrd="0" destOrd="12" presId="urn:microsoft.com/office/officeart/2005/8/layout/hList1"/>
    <dgm:cxn modelId="{5B6DA466-D7D9-4E6C-B7BA-3ADB5864D3C1}" type="presOf" srcId="{F5AC3BE8-BD8E-4425-94CB-122E9C82026D}" destId="{0CBC4339-4B55-472A-8179-E826D6DFFD22}" srcOrd="0" destOrd="0" presId="urn:microsoft.com/office/officeart/2005/8/layout/hList1"/>
    <dgm:cxn modelId="{9A6C3369-39B1-45C2-B3F8-4BBDC480915B}" srcId="{DB00088E-A98C-4642-B0B4-80A5DC1A9416}" destId="{9419D18D-FE77-46B0-BCFF-E55C113953CA}" srcOrd="1" destOrd="0" parTransId="{70E65FA7-A1BA-4710-AFEA-E815FBE019D2}" sibTransId="{E73A9732-1404-4498-BDF2-3DE450DE45CD}"/>
    <dgm:cxn modelId="{6A1427BF-F684-4D46-AA68-B45BC71504B3}" srcId="{DB00088E-A98C-4642-B0B4-80A5DC1A9416}" destId="{6C7F4A27-EF88-4903-94C5-F5038FB4E8D3}" srcOrd="9" destOrd="0" parTransId="{EB87A83C-51FB-4713-85BE-EB09816115C2}" sibTransId="{154B0F94-20D1-4E1C-A3EF-72BD246AD5B9}"/>
    <dgm:cxn modelId="{DEC2A36A-1A97-47E1-AC55-D4228FAC8BD7}" srcId="{DB00088E-A98C-4642-B0B4-80A5DC1A9416}" destId="{A49968F3-E6EF-49E5-8660-8EA7C04A13A1}" srcOrd="0" destOrd="0" parTransId="{E407C304-2E3C-45A1-83FB-068145C76469}" sibTransId="{8E2BB4DC-25FC-4F69-8D03-1E7B59361120}"/>
    <dgm:cxn modelId="{626C7DB0-944C-4231-8638-196727A53B7C}" srcId="{DB00088E-A98C-4642-B0B4-80A5DC1A9416}" destId="{8F96D675-2B50-4225-99BB-B9606A0C2738}" srcOrd="2" destOrd="0" parTransId="{324758F9-1CB2-42FF-BD80-DC78EF91C72E}" sibTransId="{37E011EF-1C13-4EAE-B63A-1B2A1B94B49E}"/>
    <dgm:cxn modelId="{36F06AA8-37E9-4A0F-B17A-8F38EC054B2F}" srcId="{F5AC3BE8-BD8E-4425-94CB-122E9C82026D}" destId="{944BFD0A-8665-4F5B-AF35-8C9AA79F44DC}" srcOrd="1" destOrd="0" parTransId="{5B80FB63-CAC4-43CA-BB17-E15755B7E1AD}" sibTransId="{B56EBC09-3822-4D9E-B908-5FC9D66F9ED9}"/>
    <dgm:cxn modelId="{32FC60E3-0505-4296-A601-D698F6E34189}" type="presOf" srcId="{A49968F3-E6EF-49E5-8660-8EA7C04A13A1}" destId="{43A08E68-E509-4D4A-8C26-F8CC561EABA4}" srcOrd="0" destOrd="0" presId="urn:microsoft.com/office/officeart/2005/8/layout/hList1"/>
    <dgm:cxn modelId="{7EAC1CBF-C4FF-4049-BB32-DE7A5298311B}" srcId="{DB00088E-A98C-4642-B0B4-80A5DC1A9416}" destId="{57CAB7CC-F677-45D7-9281-859041D347D1}" srcOrd="11" destOrd="0" parTransId="{DF6DF62B-0A2C-4574-A924-E348B3061633}" sibTransId="{AC42F9E2-42E9-470B-9550-FA34DB54859C}"/>
    <dgm:cxn modelId="{1894A622-C5E0-45AA-8A8D-DDF939DA4F3D}" type="presOf" srcId="{7D6E9362-ABAC-4877-8734-2A92114861F7}" destId="{374B1A38-DFBB-44AB-BE28-006B53A816E2}" srcOrd="0" destOrd="3" presId="urn:microsoft.com/office/officeart/2005/8/layout/hList1"/>
    <dgm:cxn modelId="{D13D0FB1-4993-4FFF-A2BE-11656B63C03E}" type="presOf" srcId="{BCFAB3FB-6B1E-40D2-8277-E49A5049FF63}" destId="{43A08E68-E509-4D4A-8C26-F8CC561EABA4}" srcOrd="0" destOrd="4" presId="urn:microsoft.com/office/officeart/2005/8/layout/hList1"/>
    <dgm:cxn modelId="{7312000D-EF40-4C13-A8B4-CA278282C6BD}" type="presOf" srcId="{8F96D675-2B50-4225-99BB-B9606A0C2738}" destId="{43A08E68-E509-4D4A-8C26-F8CC561EABA4}" srcOrd="0" destOrd="2" presId="urn:microsoft.com/office/officeart/2005/8/layout/hList1"/>
    <dgm:cxn modelId="{D4E7ABAB-8895-4313-95BC-E1581596F130}" srcId="{AEA05E1A-7442-4419-AAF6-AB98EBB8F578}" destId="{F5AC3BE8-BD8E-4425-94CB-122E9C82026D}" srcOrd="1" destOrd="0" parTransId="{3CCE1047-2F7E-4633-A04C-C949D54C3210}" sibTransId="{9363A3E1-3628-48B9-87F8-B7455A34A5A8}"/>
    <dgm:cxn modelId="{26C2E7C5-A4B4-4EE3-85B8-4B670D3DC42C}" type="presOf" srcId="{F80D3F45-5DD9-44D0-BE10-ECB35BC382DC}" destId="{43A08E68-E509-4D4A-8C26-F8CC561EABA4}" srcOrd="0" destOrd="6" presId="urn:microsoft.com/office/officeart/2005/8/layout/hList1"/>
    <dgm:cxn modelId="{9EAC5D5B-96C7-417E-8F76-6363DB56B2C0}" type="presOf" srcId="{9419D18D-FE77-46B0-BCFF-E55C113953CA}" destId="{43A08E68-E509-4D4A-8C26-F8CC561EABA4}" srcOrd="0" destOrd="1" presId="urn:microsoft.com/office/officeart/2005/8/layout/hList1"/>
    <dgm:cxn modelId="{06FD985B-DB13-45F8-B06D-F1D71DB46083}" type="presParOf" srcId="{F66D939A-5F41-4D82-AC5C-A387392143D5}" destId="{7D08D70E-89BF-445D-B9FF-BB03B28039CC}" srcOrd="0" destOrd="0" presId="urn:microsoft.com/office/officeart/2005/8/layout/hList1"/>
    <dgm:cxn modelId="{DB33913F-5285-4B4A-B65F-2ED1AA222376}" type="presParOf" srcId="{7D08D70E-89BF-445D-B9FF-BB03B28039CC}" destId="{9F9BFEDB-96DD-4BE6-9187-34763CE331E4}" srcOrd="0" destOrd="0" presId="urn:microsoft.com/office/officeart/2005/8/layout/hList1"/>
    <dgm:cxn modelId="{7DFC05EF-1C6A-4801-9444-94D0DF058654}" type="presParOf" srcId="{7D08D70E-89BF-445D-B9FF-BB03B28039CC}" destId="{43A08E68-E509-4D4A-8C26-F8CC561EABA4}" srcOrd="1" destOrd="0" presId="urn:microsoft.com/office/officeart/2005/8/layout/hList1"/>
    <dgm:cxn modelId="{73F7882D-BA7E-4B83-B353-BDF5C3AF5C32}" type="presParOf" srcId="{F66D939A-5F41-4D82-AC5C-A387392143D5}" destId="{CE3FC720-211E-4113-85BE-39512EBAB610}" srcOrd="1" destOrd="0" presId="urn:microsoft.com/office/officeart/2005/8/layout/hList1"/>
    <dgm:cxn modelId="{AAA5A113-EFD3-421C-BDE4-14EBEA803249}" type="presParOf" srcId="{F66D939A-5F41-4D82-AC5C-A387392143D5}" destId="{C00F72EF-5411-4675-8626-3F5148BD34F1}" srcOrd="2" destOrd="0" presId="urn:microsoft.com/office/officeart/2005/8/layout/hList1"/>
    <dgm:cxn modelId="{95E16A7E-C0DE-4365-B2FB-C6795F51D538}" type="presParOf" srcId="{C00F72EF-5411-4675-8626-3F5148BD34F1}" destId="{0CBC4339-4B55-472A-8179-E826D6DFFD22}" srcOrd="0" destOrd="0" presId="urn:microsoft.com/office/officeart/2005/8/layout/hList1"/>
    <dgm:cxn modelId="{C2DD3341-4DD7-4C21-B920-82EC089A3675}" type="presParOf" srcId="{C00F72EF-5411-4675-8626-3F5148BD34F1}" destId="{374B1A38-DFBB-44AB-BE28-006B53A816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05E1A-7442-4419-AAF6-AB98EBB8F578}"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fr-MA"/>
        </a:p>
      </dgm:t>
    </dgm:pt>
    <dgm:pt modelId="{DB00088E-A98C-4642-B0B4-80A5DC1A9416}">
      <dgm:prSet custT="1"/>
      <dgm:spPr/>
      <dgm:t>
        <a:bodyPr/>
        <a:lstStyle/>
        <a:p>
          <a:r>
            <a:rPr lang="fr-FR" sz="1800" b="1" i="0" dirty="0" smtClean="0">
              <a:latin typeface="Garamond" pitchFamily="18" charset="0"/>
            </a:rPr>
            <a:t>CHIKAYA: </a:t>
          </a:r>
          <a:r>
            <a:rPr lang="fr-FR" sz="1800" b="1" i="0" dirty="0" smtClean="0"/>
            <a:t>décret n° 2-17-265 du 23 juin 2017</a:t>
          </a:r>
          <a:r>
            <a:rPr lang="fr-FR" sz="1800" b="1" i="0" dirty="0" smtClean="0">
              <a:latin typeface="Garamond" pitchFamily="18" charset="0"/>
            </a:rPr>
            <a:t> </a:t>
          </a:r>
        </a:p>
        <a:p>
          <a:endParaRPr lang="fr-MA" sz="1400" b="1" dirty="0"/>
        </a:p>
      </dgm:t>
    </dgm:pt>
    <dgm:pt modelId="{8B194769-EE3A-468F-A28B-D56D18563F95}" type="parTrans" cxnId="{5442A809-48DF-403B-A753-B52F96F5FADC}">
      <dgm:prSet/>
      <dgm:spPr/>
      <dgm:t>
        <a:bodyPr/>
        <a:lstStyle/>
        <a:p>
          <a:endParaRPr lang="fr-MA"/>
        </a:p>
      </dgm:t>
    </dgm:pt>
    <dgm:pt modelId="{1E68204C-8335-4FEA-ACBE-693A8DF0DCBB}" type="sibTrans" cxnId="{5442A809-48DF-403B-A753-B52F96F5FADC}">
      <dgm:prSet/>
      <dgm:spPr/>
      <dgm:t>
        <a:bodyPr/>
        <a:lstStyle/>
        <a:p>
          <a:endParaRPr lang="fr-MA"/>
        </a:p>
      </dgm:t>
    </dgm:pt>
    <dgm:pt modelId="{A49968F3-E6EF-49E5-8660-8EA7C04A13A1}">
      <dgm:prSet custT="1"/>
      <dgm:spPr/>
      <dgm:t>
        <a:bodyPr/>
        <a:lstStyle/>
        <a:p>
          <a:pPr algn="just"/>
          <a:r>
            <a:rPr lang="fr-FR" sz="2000" dirty="0" smtClean="0">
              <a:latin typeface="Garamond" panose="02020404030301010803" pitchFamily="18" charset="0"/>
            </a:rPr>
            <a:t>Portant fixation des modalités de réception des remarques et propositions des usagers, du suivi et du traitement de leurs réclamations. Le Gouvernement a lancé le 09 janvier 2018 un Portail National des Réclamations « CHIKAYA », qui vise la simplification et l’harmonisation de la gestion et le traitement des plaintes</a:t>
          </a:r>
          <a:endParaRPr lang="fr-MA" sz="2000" dirty="0">
            <a:latin typeface="Garamond" panose="02020404030301010803" pitchFamily="18" charset="0"/>
          </a:endParaRPr>
        </a:p>
      </dgm:t>
    </dgm:pt>
    <dgm:pt modelId="{E407C304-2E3C-45A1-83FB-068145C76469}" type="parTrans" cxnId="{DEC2A36A-1A97-47E1-AC55-D4228FAC8BD7}">
      <dgm:prSet/>
      <dgm:spPr/>
      <dgm:t>
        <a:bodyPr/>
        <a:lstStyle/>
        <a:p>
          <a:endParaRPr lang="fr-MA"/>
        </a:p>
      </dgm:t>
    </dgm:pt>
    <dgm:pt modelId="{8E2BB4DC-25FC-4F69-8D03-1E7B59361120}" type="sibTrans" cxnId="{DEC2A36A-1A97-47E1-AC55-D4228FAC8BD7}">
      <dgm:prSet/>
      <dgm:spPr/>
      <dgm:t>
        <a:bodyPr/>
        <a:lstStyle/>
        <a:p>
          <a:endParaRPr lang="fr-MA"/>
        </a:p>
      </dgm:t>
    </dgm:pt>
    <dgm:pt modelId="{F66D939A-5F41-4D82-AC5C-A387392143D5}" type="pres">
      <dgm:prSet presAssocID="{AEA05E1A-7442-4419-AAF6-AB98EBB8F578}" presName="Name0" presStyleCnt="0">
        <dgm:presLayoutVars>
          <dgm:dir/>
          <dgm:animLvl val="lvl"/>
          <dgm:resizeHandles val="exact"/>
        </dgm:presLayoutVars>
      </dgm:prSet>
      <dgm:spPr/>
      <dgm:t>
        <a:bodyPr/>
        <a:lstStyle/>
        <a:p>
          <a:endParaRPr lang="fr-FR"/>
        </a:p>
      </dgm:t>
    </dgm:pt>
    <dgm:pt modelId="{7D08D70E-89BF-445D-B9FF-BB03B28039CC}" type="pres">
      <dgm:prSet presAssocID="{DB00088E-A98C-4642-B0B4-80A5DC1A9416}" presName="composite" presStyleCnt="0"/>
      <dgm:spPr/>
    </dgm:pt>
    <dgm:pt modelId="{9F9BFEDB-96DD-4BE6-9187-34763CE331E4}" type="pres">
      <dgm:prSet presAssocID="{DB00088E-A98C-4642-B0B4-80A5DC1A9416}" presName="parTx" presStyleLbl="alignNode1" presStyleIdx="0" presStyleCnt="1">
        <dgm:presLayoutVars>
          <dgm:chMax val="0"/>
          <dgm:chPref val="0"/>
          <dgm:bulletEnabled val="1"/>
        </dgm:presLayoutVars>
      </dgm:prSet>
      <dgm:spPr/>
      <dgm:t>
        <a:bodyPr/>
        <a:lstStyle/>
        <a:p>
          <a:endParaRPr lang="fr-FR"/>
        </a:p>
      </dgm:t>
    </dgm:pt>
    <dgm:pt modelId="{43A08E68-E509-4D4A-8C26-F8CC561EABA4}" type="pres">
      <dgm:prSet presAssocID="{DB00088E-A98C-4642-B0B4-80A5DC1A9416}" presName="desTx" presStyleLbl="alignAccFollowNode1" presStyleIdx="0" presStyleCnt="1" custScaleY="100869" custLinFactNeighborX="-103" custLinFactNeighborY="-1337">
        <dgm:presLayoutVars>
          <dgm:bulletEnabled val="1"/>
        </dgm:presLayoutVars>
      </dgm:prSet>
      <dgm:spPr/>
      <dgm:t>
        <a:bodyPr/>
        <a:lstStyle/>
        <a:p>
          <a:endParaRPr lang="fr-FR"/>
        </a:p>
      </dgm:t>
    </dgm:pt>
  </dgm:ptLst>
  <dgm:cxnLst>
    <dgm:cxn modelId="{DC28274C-C06B-4784-AAFE-809AAC8B99A2}" type="presOf" srcId="{DB00088E-A98C-4642-B0B4-80A5DC1A9416}" destId="{9F9BFEDB-96DD-4BE6-9187-34763CE331E4}" srcOrd="0" destOrd="0" presId="urn:microsoft.com/office/officeart/2005/8/layout/hList1"/>
    <dgm:cxn modelId="{37F90E00-4D27-4566-8B25-E52E93B71D02}" type="presOf" srcId="{AEA05E1A-7442-4419-AAF6-AB98EBB8F578}" destId="{F66D939A-5F41-4D82-AC5C-A387392143D5}" srcOrd="0" destOrd="0" presId="urn:microsoft.com/office/officeart/2005/8/layout/hList1"/>
    <dgm:cxn modelId="{C205A520-B3AD-4D06-BF85-06D4DBD830F0}" type="presOf" srcId="{A49968F3-E6EF-49E5-8660-8EA7C04A13A1}" destId="{43A08E68-E509-4D4A-8C26-F8CC561EABA4}" srcOrd="0" destOrd="0" presId="urn:microsoft.com/office/officeart/2005/8/layout/hList1"/>
    <dgm:cxn modelId="{5442A809-48DF-403B-A753-B52F96F5FADC}" srcId="{AEA05E1A-7442-4419-AAF6-AB98EBB8F578}" destId="{DB00088E-A98C-4642-B0B4-80A5DC1A9416}" srcOrd="0" destOrd="0" parTransId="{8B194769-EE3A-468F-A28B-D56D18563F95}" sibTransId="{1E68204C-8335-4FEA-ACBE-693A8DF0DCBB}"/>
    <dgm:cxn modelId="{DEC2A36A-1A97-47E1-AC55-D4228FAC8BD7}" srcId="{DB00088E-A98C-4642-B0B4-80A5DC1A9416}" destId="{A49968F3-E6EF-49E5-8660-8EA7C04A13A1}" srcOrd="0" destOrd="0" parTransId="{E407C304-2E3C-45A1-83FB-068145C76469}" sibTransId="{8E2BB4DC-25FC-4F69-8D03-1E7B59361120}"/>
    <dgm:cxn modelId="{C98EC27E-A2A1-45D5-B868-B1A68EDD9ED7}" type="presParOf" srcId="{F66D939A-5F41-4D82-AC5C-A387392143D5}" destId="{7D08D70E-89BF-445D-B9FF-BB03B28039CC}" srcOrd="0" destOrd="0" presId="urn:microsoft.com/office/officeart/2005/8/layout/hList1"/>
    <dgm:cxn modelId="{3B1FA23F-E7A7-4B01-B5EF-0A82A3596521}" type="presParOf" srcId="{7D08D70E-89BF-445D-B9FF-BB03B28039CC}" destId="{9F9BFEDB-96DD-4BE6-9187-34763CE331E4}" srcOrd="0" destOrd="0" presId="urn:microsoft.com/office/officeart/2005/8/layout/hList1"/>
    <dgm:cxn modelId="{465667C3-1905-4BAE-8535-04C6AF81118B}" type="presParOf" srcId="{7D08D70E-89BF-445D-B9FF-BB03B28039CC}" destId="{43A08E68-E509-4D4A-8C26-F8CC561EAB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147A-8A7D-4B3D-8DC1-78AA2451E442}" type="datetimeFigureOut">
              <a:rPr lang="fr-FR" smtClean="0"/>
              <a:t>20/09/2023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248D1-402C-4E4F-AECA-6C6B334707FA}" type="slidenum">
              <a:rPr lang="fr-FR" smtClean="0"/>
              <a:t>‹N°›</a:t>
            </a:fld>
            <a:endParaRPr lang="fr-FR"/>
          </a:p>
        </p:txBody>
      </p:sp>
    </p:spTree>
    <p:extLst>
      <p:ext uri="{BB962C8B-B14F-4D97-AF65-F5344CB8AC3E}">
        <p14:creationId xmlns:p14="http://schemas.microsoft.com/office/powerpoint/2010/main" val="295792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EA248D1-402C-4E4F-AECA-6C6B334707FA}" type="slidenum">
              <a:rPr lang="fr-FR" smtClean="0"/>
              <a:t>2</a:t>
            </a:fld>
            <a:endParaRPr lang="fr-FR"/>
          </a:p>
        </p:txBody>
      </p:sp>
    </p:spTree>
    <p:extLst>
      <p:ext uri="{BB962C8B-B14F-4D97-AF65-F5344CB8AC3E}">
        <p14:creationId xmlns:p14="http://schemas.microsoft.com/office/powerpoint/2010/main" val="192262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9484B6-4C42-484A-85A0-ECA4C3E6A295}" type="slidenum">
              <a:rPr lang="fr-FR" smtClean="0"/>
              <a:pPr/>
              <a:t>24</a:t>
            </a:fld>
            <a:endParaRPr lang="fr-FR"/>
          </a:p>
        </p:txBody>
      </p:sp>
    </p:spTree>
    <p:extLst>
      <p:ext uri="{BB962C8B-B14F-4D97-AF65-F5344CB8AC3E}">
        <p14:creationId xmlns:p14="http://schemas.microsoft.com/office/powerpoint/2010/main" val="394239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9484B6-4C42-484A-85A0-ECA4C3E6A295}" type="slidenum">
              <a:rPr lang="fr-FR" smtClean="0"/>
              <a:pPr/>
              <a:t>25</a:t>
            </a:fld>
            <a:endParaRPr lang="fr-FR"/>
          </a:p>
        </p:txBody>
      </p:sp>
    </p:spTree>
    <p:extLst>
      <p:ext uri="{BB962C8B-B14F-4D97-AF65-F5344CB8AC3E}">
        <p14:creationId xmlns:p14="http://schemas.microsoft.com/office/powerpoint/2010/main" val="289835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0DC5F3-26BD-4EC7-9DF5-FD8CC8670A8E}" type="datetime1">
              <a:rPr lang="fr-FR" smtClean="0"/>
              <a:t>20/09/2023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69172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2BFDAE-A3D9-473F-9F6A-CFDA1B095256}" type="datetime1">
              <a:rPr lang="fr-FR" smtClean="0"/>
              <a:t>20/09/2023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17656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4FC714-CC29-486E-BD5D-D7914315B1A9}" type="datetime1">
              <a:rPr lang="fr-FR" smtClean="0"/>
              <a:t>20/09/2023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47890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xmlns="" id="{8270B5FA-83AC-4C7C-8395-0E7F95EA9B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8074"/>
            <a:ext cx="12192000" cy="6886073"/>
          </a:xfrm>
          <a:prstGeom prst="rect">
            <a:avLst/>
          </a:prstGeom>
        </p:spPr>
      </p:pic>
      <p:sp>
        <p:nvSpPr>
          <p:cNvPr id="2" name="Title 1"/>
          <p:cNvSpPr>
            <a:spLocks noGrp="1"/>
          </p:cNvSpPr>
          <p:nvPr>
            <p:ph type="title"/>
          </p:nvPr>
        </p:nvSpPr>
        <p:spPr>
          <a:xfrm>
            <a:off x="3" y="-1"/>
            <a:ext cx="10299511" cy="612000"/>
          </a:xfrm>
        </p:spPr>
        <p:txBody>
          <a:bodyPr/>
          <a:lstStyle>
            <a:lvl1pPr>
              <a:defRPr cap="small" baseline="0"/>
            </a:lvl1pPr>
          </a:lstStyle>
          <a:p>
            <a:r>
              <a:rPr lang="fr-FR" dirty="0"/>
              <a:t>Modifiez le style du titre</a:t>
            </a:r>
            <a:endParaRPr lang="en-US" dirty="0"/>
          </a:p>
        </p:txBody>
      </p:sp>
      <p:sp>
        <p:nvSpPr>
          <p:cNvPr id="3" name="Text Placeholder 2"/>
          <p:cNvSpPr>
            <a:spLocks noGrp="1"/>
          </p:cNvSpPr>
          <p:nvPr>
            <p:ph type="body" idx="1"/>
          </p:nvPr>
        </p:nvSpPr>
        <p:spPr>
          <a:xfrm>
            <a:off x="309350" y="712165"/>
            <a:ext cx="11573301" cy="612000"/>
          </a:xfrm>
        </p:spPr>
        <p:txBody>
          <a:bodyPr anchor="ctr" anchorCtr="0"/>
          <a:lstStyle>
            <a:lvl1pPr marL="0" indent="0">
              <a:buNone/>
              <a:defRPr sz="2400" b="1" cap="small" baseline="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09350" y="1424331"/>
            <a:ext cx="11573301" cy="488093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Footer Placeholder 7"/>
          <p:cNvSpPr>
            <a:spLocks noGrp="1"/>
          </p:cNvSpPr>
          <p:nvPr>
            <p:ph type="ftr" sz="quarter" idx="11"/>
          </p:nvPr>
        </p:nvSpPr>
        <p:spPr/>
        <p:txBody>
          <a:bodyPr/>
          <a:lstStyle/>
          <a:p>
            <a:endParaRPr lang="fr-MA"/>
          </a:p>
        </p:txBody>
      </p:sp>
      <p:sp>
        <p:nvSpPr>
          <p:cNvPr id="9" name="Slide Number Placeholder 8"/>
          <p:cNvSpPr>
            <a:spLocks noGrp="1"/>
          </p:cNvSpPr>
          <p:nvPr>
            <p:ph type="sldNum" sz="quarter" idx="12"/>
          </p:nvPr>
        </p:nvSpPr>
        <p:spPr/>
        <p:txBody>
          <a:bodyPr/>
          <a:lstStyle/>
          <a:p>
            <a:fld id="{D9C2BDB2-3A8D-458F-8386-E274FB583B19}" type="slidenum">
              <a:rPr lang="fr-MA" smtClean="0"/>
              <a:pPr/>
              <a:t>‹N°›</a:t>
            </a:fld>
            <a:endParaRPr lang="fr-MA"/>
          </a:p>
        </p:txBody>
      </p:sp>
      <p:pic>
        <p:nvPicPr>
          <p:cNvPr id="12" name="Image 11" descr="MPM_Logo">
            <a:extLst>
              <a:ext uri="{FF2B5EF4-FFF2-40B4-BE49-F238E27FC236}">
                <a16:creationId xmlns:a16="http://schemas.microsoft.com/office/drawing/2014/main" xmlns="" id="{FD68A4D1-9164-4A26-B742-5791EEAF575C}"/>
              </a:ext>
            </a:extLst>
          </p:cNvPr>
          <p:cNvPicPr>
            <a:picLocks noChangeAspect="1"/>
          </p:cNvPicPr>
          <p:nvPr userDrawn="1"/>
        </p:nvPicPr>
        <p:blipFill>
          <a:blip r:embed="rId3" cstate="screen">
            <a:lum bright="12000" contrast="12000"/>
            <a:extLst>
              <a:ext uri="{28A0092B-C50C-407E-A947-70E740481C1C}">
                <a14:useLocalDpi xmlns:a14="http://schemas.microsoft.com/office/drawing/2010/main"/>
              </a:ext>
            </a:extLst>
          </a:blip>
          <a:srcRect/>
          <a:stretch>
            <a:fillRect/>
          </a:stretch>
        </p:blipFill>
        <p:spPr bwMode="auto">
          <a:xfrm>
            <a:off x="10764832" y="-28078"/>
            <a:ext cx="1406697" cy="648000"/>
          </a:xfrm>
          <a:prstGeom prst="rect">
            <a:avLst/>
          </a:prstGeom>
          <a:noFill/>
          <a:ln w="9525">
            <a:noFill/>
            <a:miter lim="800000"/>
            <a:headEnd/>
            <a:tailEnd/>
          </a:ln>
        </p:spPr>
      </p:pic>
    </p:spTree>
    <p:extLst>
      <p:ext uri="{BB962C8B-B14F-4D97-AF65-F5344CB8AC3E}">
        <p14:creationId xmlns:p14="http://schemas.microsoft.com/office/powerpoint/2010/main" val="206864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1E08B2-C294-4645-A88D-44D74CA5D518}" type="datetime1">
              <a:rPr lang="fr-FR" smtClean="0"/>
              <a:t>20/09/2023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117297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6BF5B0-4DEF-4246-A265-D198D596D5FD}" type="datetime1">
              <a:rPr lang="fr-FR" smtClean="0"/>
              <a:t>20/09/2023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46684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80EE3F-0104-450C-B3B9-CD3B99025E82}" type="datetime1">
              <a:rPr lang="fr-FR" smtClean="0"/>
              <a:t>20/09/2023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4319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AACB893-2C60-45D3-B85B-9C94CF8C92C4}" type="datetime1">
              <a:rPr lang="fr-FR" smtClean="0"/>
              <a:t>20/09/2023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335353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D022F75-A0A5-4BF5-AB53-CA9A15CB81F8}" type="datetime1">
              <a:rPr lang="fr-FR" smtClean="0"/>
              <a:t>20/09/2023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459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3E47C6-AAF8-4188-AD3B-6A4D998D2637}" type="datetime1">
              <a:rPr lang="fr-FR" smtClean="0"/>
              <a:t>20/09/2023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193952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3F3817-768F-4E8D-B6AE-7037292260F2}" type="datetime1">
              <a:rPr lang="fr-FR" smtClean="0"/>
              <a:t>20/09/2023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15337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63D8F3D-257E-4026-BF93-AE2D9B085524}" type="datetime1">
              <a:rPr lang="fr-FR" smtClean="0"/>
              <a:t>20/09/2023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1BB556-766C-4885-A264-7290B2A347AD}" type="slidenum">
              <a:rPr lang="fr-FR" smtClean="0"/>
              <a:t>‹N°›</a:t>
            </a:fld>
            <a:endParaRPr lang="fr-FR"/>
          </a:p>
        </p:txBody>
      </p:sp>
    </p:spTree>
    <p:extLst>
      <p:ext uri="{BB962C8B-B14F-4D97-AF65-F5344CB8AC3E}">
        <p14:creationId xmlns:p14="http://schemas.microsoft.com/office/powerpoint/2010/main" val="260717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F38AC-254B-495C-8653-9736876899E0}" type="datetime1">
              <a:rPr lang="fr-FR" smtClean="0"/>
              <a:t>20/09/2023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BB556-766C-4885-A264-7290B2A347AD}" type="slidenum">
              <a:rPr lang="fr-FR" smtClean="0"/>
              <a:t>‹N°›</a:t>
            </a:fld>
            <a:endParaRPr lang="fr-FR"/>
          </a:p>
        </p:txBody>
      </p:sp>
    </p:spTree>
    <p:extLst>
      <p:ext uri="{BB962C8B-B14F-4D97-AF65-F5344CB8AC3E}">
        <p14:creationId xmlns:p14="http://schemas.microsoft.com/office/powerpoint/2010/main" val="33157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8.jpg"/><Relationship Id="rId7"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21.jpg"/><Relationship Id="rId5" Type="http://schemas.openxmlformats.org/officeDocument/2006/relationships/image" Target="../media/image9.jpeg"/><Relationship Id="rId10" Type="http://schemas.openxmlformats.org/officeDocument/2006/relationships/image" Target="../media/image20.jpg"/><Relationship Id="rId4" Type="http://schemas.openxmlformats.org/officeDocument/2006/relationships/image" Target="../media/image13.jpeg"/><Relationship Id="rId9"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3.jpe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2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21.jpg"/><Relationship Id="rId5" Type="http://schemas.openxmlformats.org/officeDocument/2006/relationships/image" Target="../media/image9.jpeg"/><Relationship Id="rId10" Type="http://schemas.openxmlformats.org/officeDocument/2006/relationships/image" Target="../media/image20.jpg"/><Relationship Id="rId4" Type="http://schemas.openxmlformats.org/officeDocument/2006/relationships/image" Target="../media/image13.jpeg"/><Relationship Id="rId9"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3.jpeg"/><Relationship Id="rId3" Type="http://schemas.openxmlformats.org/officeDocument/2006/relationships/image" Target="../media/image8.jpg"/><Relationship Id="rId7" Type="http://schemas.openxmlformats.org/officeDocument/2006/relationships/image" Target="../media/image19.jpg"/><Relationship Id="rId12"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13.jpeg"/><Relationship Id="rId5" Type="http://schemas.openxmlformats.org/officeDocument/2006/relationships/image" Target="../media/image12.jpg"/><Relationship Id="rId10" Type="http://schemas.openxmlformats.org/officeDocument/2006/relationships/image" Target="../media/image22.jpg"/><Relationship Id="rId4" Type="http://schemas.openxmlformats.org/officeDocument/2006/relationships/image" Target="../media/image14.jpg"/><Relationship Id="rId9"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context.reverso.net/traduction/arabe-francais/%D8%B5%D9%8A%D8%A7%D8%BA%D8%A9+%D8%A7%D8%B3%D8%AA%D8%B1%D8%A7%D8%AA%D9%8A%D8%AC%D9%8A%D8%A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7033845" cy="6752491"/>
          </a:xfrm>
          <a:custGeom>
            <a:avLst/>
            <a:gdLst>
              <a:gd name="connsiteX0" fmla="*/ 0 w 4403188"/>
              <a:gd name="connsiteY0" fmla="*/ 0 h 6400800"/>
              <a:gd name="connsiteX1" fmla="*/ 4403188 w 4403188"/>
              <a:gd name="connsiteY1" fmla="*/ 0 h 6400800"/>
              <a:gd name="connsiteX2" fmla="*/ 4403188 w 4403188"/>
              <a:gd name="connsiteY2" fmla="*/ 6400800 h 6400800"/>
              <a:gd name="connsiteX3" fmla="*/ 0 w 4403188"/>
              <a:gd name="connsiteY3" fmla="*/ 6400800 h 6400800"/>
              <a:gd name="connsiteX4" fmla="*/ 0 w 4403188"/>
              <a:gd name="connsiteY4" fmla="*/ 0 h 6400800"/>
              <a:gd name="connsiteX0" fmla="*/ 0 w 4403188"/>
              <a:gd name="connsiteY0" fmla="*/ 0 h 6414867"/>
              <a:gd name="connsiteX1" fmla="*/ 4403188 w 4403188"/>
              <a:gd name="connsiteY1" fmla="*/ 0 h 6414867"/>
              <a:gd name="connsiteX2" fmla="*/ 1491175 w 4403188"/>
              <a:gd name="connsiteY2" fmla="*/ 6414867 h 6414867"/>
              <a:gd name="connsiteX3" fmla="*/ 0 w 4403188"/>
              <a:gd name="connsiteY3" fmla="*/ 6400800 h 6414867"/>
              <a:gd name="connsiteX4" fmla="*/ 0 w 4403188"/>
              <a:gd name="connsiteY4" fmla="*/ 0 h 6414867"/>
              <a:gd name="connsiteX0" fmla="*/ 0 w 4403188"/>
              <a:gd name="connsiteY0" fmla="*/ 0 h 6401530"/>
              <a:gd name="connsiteX1" fmla="*/ 4403188 w 4403188"/>
              <a:gd name="connsiteY1" fmla="*/ 0 h 6401530"/>
              <a:gd name="connsiteX2" fmla="*/ 2336587 w 4403188"/>
              <a:gd name="connsiteY2" fmla="*/ 6401530 h 6401530"/>
              <a:gd name="connsiteX3" fmla="*/ 0 w 4403188"/>
              <a:gd name="connsiteY3" fmla="*/ 6400800 h 6401530"/>
              <a:gd name="connsiteX4" fmla="*/ 0 w 4403188"/>
              <a:gd name="connsiteY4" fmla="*/ 0 h 640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188" h="6401530">
                <a:moveTo>
                  <a:pt x="0" y="0"/>
                </a:moveTo>
                <a:lnTo>
                  <a:pt x="4403188" y="0"/>
                </a:lnTo>
                <a:lnTo>
                  <a:pt x="2336587" y="6401530"/>
                </a:lnTo>
                <a:lnTo>
                  <a:pt x="0" y="6400800"/>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0" y="0"/>
            <a:ext cx="7005711"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p:cNvSpPr txBox="1">
            <a:spLocks/>
          </p:cNvSpPr>
          <p:nvPr/>
        </p:nvSpPr>
        <p:spPr>
          <a:xfrm>
            <a:off x="6171810" y="2039544"/>
            <a:ext cx="5694114" cy="1421767"/>
          </a:xfrm>
          <a:prstGeom prst="rect">
            <a:avLst/>
          </a:prstGeom>
        </p:spPr>
        <p:txBody>
          <a:bodyPr vert="horz" lIns="91440" tIns="45720" rIns="91440" bIns="45720" rtlCol="0" anchor="ctr">
            <a:normAutofit/>
          </a:bodyP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fr-FR" sz="1800" b="1" cap="small" dirty="0" smtClean="0">
                <a:solidFill>
                  <a:srgbClr val="6A7B8E"/>
                </a:solidFill>
                <a:latin typeface="+mj-lt"/>
              </a:rPr>
              <a:t>Département de la Pêche Maritime</a:t>
            </a:r>
          </a:p>
          <a:p>
            <a:pPr algn="ctr">
              <a:lnSpc>
                <a:spcPct val="120000"/>
              </a:lnSpc>
            </a:pPr>
            <a:r>
              <a:rPr lang="fr-FR" sz="1800" b="1" cap="small" dirty="0" smtClean="0">
                <a:solidFill>
                  <a:srgbClr val="6A7B8E"/>
                </a:solidFill>
                <a:latin typeface="+mj-lt"/>
              </a:rPr>
              <a:t>Inspection Générale </a:t>
            </a:r>
            <a:endParaRPr lang="fr-FR" sz="1800" b="1" cap="small" dirty="0">
              <a:solidFill>
                <a:srgbClr val="6A7B8E"/>
              </a:solidFill>
              <a:latin typeface="+mj-lt"/>
            </a:endParaRPr>
          </a:p>
        </p:txBody>
      </p:sp>
      <p:grpSp>
        <p:nvGrpSpPr>
          <p:cNvPr id="14" name="Groupe 13">
            <a:extLst>
              <a:ext uri="{FF2B5EF4-FFF2-40B4-BE49-F238E27FC236}">
                <a16:creationId xmlns:a16="http://schemas.microsoft.com/office/drawing/2014/main" xmlns="" id="{66FD63E3-2FE9-401B-98F6-6CE492DF3B8A}"/>
              </a:ext>
            </a:extLst>
          </p:cNvPr>
          <p:cNvGrpSpPr/>
          <p:nvPr/>
        </p:nvGrpSpPr>
        <p:grpSpPr>
          <a:xfrm>
            <a:off x="7717247" y="1037747"/>
            <a:ext cx="2552700" cy="1367170"/>
            <a:chOff x="-69341" y="-139186"/>
            <a:chExt cx="2877653" cy="1170098"/>
          </a:xfrm>
        </p:grpSpPr>
        <p:sp>
          <p:nvSpPr>
            <p:cNvPr id="15" name="ZoneTexte 10">
              <a:extLst>
                <a:ext uri="{FF2B5EF4-FFF2-40B4-BE49-F238E27FC236}">
                  <a16:creationId xmlns:a16="http://schemas.microsoft.com/office/drawing/2014/main" xmlns="" id="{894516B5-00BB-47A8-8C56-818AE9ABB3ED}"/>
                </a:ext>
              </a:extLst>
            </p:cNvPr>
            <p:cNvSpPr txBox="1"/>
            <p:nvPr/>
          </p:nvSpPr>
          <p:spPr>
            <a:xfrm>
              <a:off x="-69341" y="407151"/>
              <a:ext cx="2877653" cy="623761"/>
            </a:xfrm>
            <a:prstGeom prst="rect">
              <a:avLst/>
            </a:prstGeom>
            <a:noFill/>
          </p:spPr>
          <p:txBody>
            <a:bodyPr wrap="square" lIns="36000" tIns="0" rIns="36000" bIns="0" anchor="ctr" anchorCtr="0">
              <a:noAutofit/>
            </a:bodyPr>
            <a:lstStyle/>
            <a:p>
              <a:pPr algn="ctr" fontAlgn="base">
                <a:lnSpc>
                  <a:spcPct val="113000"/>
                </a:lnSpc>
              </a:pPr>
              <a:r>
                <a:rPr lang="fr-FR" sz="900" b="1">
                  <a:solidFill>
                    <a:srgbClr val="556A81"/>
                  </a:solidFill>
                  <a:latin typeface="Century Gothic" panose="020B0502020202020204" pitchFamily="34" charset="0"/>
                  <a:ea typeface="MS PGothic" panose="020B0600070205080204" pitchFamily="34" charset="-128"/>
                  <a:cs typeface="Arial" panose="020B0604020202020204" pitchFamily="34" charset="0"/>
                </a:rPr>
                <a:t>ROYAUME DU MAROC </a:t>
              </a:r>
              <a:endParaRPr lang="fr-FR">
                <a:latin typeface="Times New Roman" panose="02020603050405020304" pitchFamily="18" charset="0"/>
                <a:ea typeface="Times New Roman" panose="02020603050405020304" pitchFamily="18" charset="0"/>
              </a:endParaRPr>
            </a:p>
            <a:p>
              <a:pPr algn="ctr" fontAlgn="base">
                <a:lnSpc>
                  <a:spcPct val="113000"/>
                </a:lnSpc>
              </a:pPr>
              <a:r>
                <a:rPr lang="fr-FR" sz="800" b="1">
                  <a:solidFill>
                    <a:srgbClr val="556A81"/>
                  </a:solidFill>
                  <a:latin typeface="Century Gothic" panose="020B0502020202020204" pitchFamily="34" charset="0"/>
                  <a:ea typeface="MS PGothic" panose="020B0600070205080204" pitchFamily="34" charset="-128"/>
                  <a:cs typeface="Arial" panose="020B0604020202020204" pitchFamily="34" charset="0"/>
                </a:rPr>
                <a:t>Ministère de l’Agriculture, de la Pêche Maritime, du Développement Rural et des Eaux et Forêts</a:t>
              </a:r>
              <a:endParaRPr lang="fr-FR">
                <a:latin typeface="Times New Roman" panose="02020603050405020304" pitchFamily="18" charset="0"/>
                <a:ea typeface="Times New Roman" panose="02020603050405020304" pitchFamily="18" charset="0"/>
              </a:endParaRPr>
            </a:p>
          </p:txBody>
        </p:sp>
        <p:pic>
          <p:nvPicPr>
            <p:cNvPr id="16" name="Image 15">
              <a:extLst>
                <a:ext uri="{FF2B5EF4-FFF2-40B4-BE49-F238E27FC236}">
                  <a16:creationId xmlns:a16="http://schemas.microsoft.com/office/drawing/2014/main" xmlns="" id="{4E749606-3406-43E9-94D5-B7249C7D1F4D}"/>
                </a:ext>
              </a:extLst>
            </p:cNvPr>
            <p:cNvPicPr>
              <a:picLocks/>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4157" y="-139186"/>
              <a:ext cx="720000" cy="57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a:extLst>
              <a:ext uri="{FF2B5EF4-FFF2-40B4-BE49-F238E27FC236}">
                <a16:creationId xmlns:a16="http://schemas.microsoft.com/office/drawing/2014/main" xmlns="" id="{E3FBD19B-2DE7-4A3B-AC05-0892ACC94ABE}"/>
              </a:ext>
            </a:extLst>
          </p:cNvPr>
          <p:cNvSpPr/>
          <p:nvPr/>
        </p:nvSpPr>
        <p:spPr>
          <a:xfrm>
            <a:off x="6121270" y="3461311"/>
            <a:ext cx="5744654" cy="768757"/>
          </a:xfrm>
          <a:prstGeom prst="rect">
            <a:avLst/>
          </a:prstGeom>
        </p:spPr>
        <p:txBody>
          <a:bodyPr vert="horz" lIns="91440" tIns="45720" rIns="91440" bIns="45720" rtlCol="0" anchor="ctr" anchorCtr="0">
            <a:noAutofit/>
          </a:bodyPr>
          <a:lstStyle/>
          <a:p>
            <a:pPr algn="ctr">
              <a:spcBef>
                <a:spcPts val="600"/>
              </a:spcBef>
            </a:pPr>
            <a:r>
              <a:rPr lang="fr-FR" b="1" dirty="0" smtClean="0">
                <a:solidFill>
                  <a:srgbClr val="3E6391"/>
                </a:solidFill>
                <a:latin typeface="Helvetica Light"/>
              </a:rPr>
              <a:t>Formation continue</a:t>
            </a:r>
          </a:p>
          <a:p>
            <a:pPr algn="ctr">
              <a:spcBef>
                <a:spcPts val="600"/>
              </a:spcBef>
            </a:pPr>
            <a:r>
              <a:rPr lang="fr-FR" b="1" dirty="0" smtClean="0">
                <a:solidFill>
                  <a:srgbClr val="3E6391"/>
                </a:solidFill>
                <a:latin typeface="Helvetica Light"/>
              </a:rPr>
              <a:t>Examen professionnel </a:t>
            </a:r>
          </a:p>
        </p:txBody>
      </p:sp>
      <p:sp>
        <p:nvSpPr>
          <p:cNvPr id="18" name="Rectangle à coins arrondis 17"/>
          <p:cNvSpPr/>
          <p:nvPr/>
        </p:nvSpPr>
        <p:spPr>
          <a:xfrm>
            <a:off x="6911578" y="4492349"/>
            <a:ext cx="4164038" cy="7814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600"/>
              </a:spcBef>
            </a:pPr>
            <a:r>
              <a:rPr lang="fr-FR" sz="1400" b="1" smtClean="0">
                <a:solidFill>
                  <a:srgbClr val="3E6391"/>
                </a:solidFill>
                <a:latin typeface="Helvetica Light"/>
              </a:rPr>
              <a:t>Septembre </a:t>
            </a:r>
            <a:r>
              <a:rPr lang="fr-FR" sz="1400" b="1" smtClean="0">
                <a:solidFill>
                  <a:srgbClr val="3E6391"/>
                </a:solidFill>
                <a:latin typeface="Helvetica Light"/>
              </a:rPr>
              <a:t>2023</a:t>
            </a:r>
            <a:endParaRPr lang="fr-FR" sz="1400" b="1" dirty="0">
              <a:solidFill>
                <a:srgbClr val="3E6391"/>
              </a:solidFill>
              <a:latin typeface="Helvetica Light"/>
            </a:endParaRPr>
          </a:p>
        </p:txBody>
      </p:sp>
    </p:spTree>
    <p:extLst>
      <p:ext uri="{BB962C8B-B14F-4D97-AF65-F5344CB8AC3E}">
        <p14:creationId xmlns:p14="http://schemas.microsoft.com/office/powerpoint/2010/main" val="5209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10</a:t>
            </a:fld>
            <a:endParaRPr lang="fr-FR"/>
          </a:p>
        </p:txBody>
      </p:sp>
      <p:grpSp>
        <p:nvGrpSpPr>
          <p:cNvPr id="19" name="Groupe 18"/>
          <p:cNvGrpSpPr/>
          <p:nvPr/>
        </p:nvGrpSpPr>
        <p:grpSpPr>
          <a:xfrm>
            <a:off x="1920240" y="2304003"/>
            <a:ext cx="8426548" cy="2875179"/>
            <a:chOff x="1785890" y="2215845"/>
            <a:chExt cx="8426548" cy="2875179"/>
          </a:xfrm>
        </p:grpSpPr>
        <p:grpSp>
          <p:nvGrpSpPr>
            <p:cNvPr id="18" name="Groupe 17"/>
            <p:cNvGrpSpPr/>
            <p:nvPr/>
          </p:nvGrpSpPr>
          <p:grpSpPr>
            <a:xfrm>
              <a:off x="2224219" y="2215845"/>
              <a:ext cx="7725166" cy="2787248"/>
              <a:chOff x="2224219" y="2215845"/>
              <a:chExt cx="7725166" cy="278724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0" y="2230465"/>
                <a:ext cx="4083705" cy="2772628"/>
              </a:xfrm>
              <a:prstGeom prst="rect">
                <a:avLst/>
              </a:prstGeom>
            </p:spPr>
          </p:pic>
        </p:grpSp>
        <p:sp>
          <p:nvSpPr>
            <p:cNvPr id="17" name="Rectangle 16"/>
            <p:cNvSpPr/>
            <p:nvPr/>
          </p:nvSpPr>
          <p:spPr>
            <a:xfrm>
              <a:off x="1785890" y="2230465"/>
              <a:ext cx="8426548" cy="286055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2060"/>
                </a:solidFill>
              </a:endParaRPr>
            </a:p>
          </p:txBody>
        </p:sp>
      </p:grpSp>
      <p:grpSp>
        <p:nvGrpSpPr>
          <p:cNvPr id="14" name="Groupe 13"/>
          <p:cNvGrpSpPr/>
          <p:nvPr/>
        </p:nvGrpSpPr>
        <p:grpSpPr>
          <a:xfrm>
            <a:off x="113478" y="680962"/>
            <a:ext cx="2841674" cy="1226689"/>
            <a:chOff x="1443358" y="572959"/>
            <a:chExt cx="2841674" cy="1226689"/>
          </a:xfrm>
        </p:grpSpPr>
        <p:sp>
          <p:nvSpPr>
            <p:cNvPr id="23" name="Rectangle à coins arrondis 22"/>
            <p:cNvSpPr/>
            <p:nvPr/>
          </p:nvSpPr>
          <p:spPr>
            <a:xfrm>
              <a:off x="1443358" y="1054060"/>
              <a:ext cx="2841674"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Direction de contrôle des activités de la pêche</a:t>
              </a:r>
              <a:endParaRPr lang="fr-FR" b="1" dirty="0"/>
            </a:p>
          </p:txBody>
        </p:sp>
        <p:sp>
          <p:nvSpPr>
            <p:cNvPr id="9" name="ZoneTexte 8"/>
            <p:cNvSpPr txBox="1"/>
            <p:nvPr/>
          </p:nvSpPr>
          <p:spPr>
            <a:xfrm>
              <a:off x="2177053" y="572959"/>
              <a:ext cx="1374284" cy="369332"/>
            </a:xfrm>
            <a:prstGeom prst="rect">
              <a:avLst/>
            </a:prstGeom>
            <a:solidFill>
              <a:schemeClr val="accent1"/>
            </a:solidFill>
          </p:spPr>
          <p:txBody>
            <a:bodyPr wrap="square" rtlCol="0">
              <a:spAutoFit/>
            </a:bodyPr>
            <a:lstStyle/>
            <a:p>
              <a:pPr algn="ctr"/>
              <a:r>
                <a:rPr lang="fr-FR" b="1" dirty="0" smtClean="0">
                  <a:solidFill>
                    <a:schemeClr val="bg1"/>
                  </a:solidFill>
                </a:rPr>
                <a:t>Contrôle</a:t>
              </a:r>
              <a:endParaRPr lang="fr-FR" b="1" dirty="0">
                <a:solidFill>
                  <a:schemeClr val="bg1"/>
                </a:solidFill>
              </a:endParaRPr>
            </a:p>
          </p:txBody>
        </p:sp>
      </p:grpSp>
      <p:grpSp>
        <p:nvGrpSpPr>
          <p:cNvPr id="20" name="Groupe 19"/>
          <p:cNvGrpSpPr/>
          <p:nvPr/>
        </p:nvGrpSpPr>
        <p:grpSpPr>
          <a:xfrm>
            <a:off x="3254747" y="5147265"/>
            <a:ext cx="2228850" cy="1441238"/>
            <a:chOff x="2928178" y="5225633"/>
            <a:chExt cx="2228850" cy="1441238"/>
          </a:xfrm>
        </p:grpSpPr>
        <p:pic>
          <p:nvPicPr>
            <p:cNvPr id="26" name="Picture 7" descr="http://www.mpm.gov.ma/wps/wcm/connect/e189b8e9-1358-4103-8ccf-feebdb58c85e/ONP.jpg?MOD=AJPERES&amp;CACHEID=e189b8e9-1358-4103-8ccf-feebdb58c85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178" y="5657221"/>
              <a:ext cx="2228850" cy="1009650"/>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3031355" y="5225633"/>
              <a:ext cx="2125673" cy="369332"/>
            </a:xfrm>
            <a:prstGeom prst="rect">
              <a:avLst/>
            </a:prstGeom>
            <a:solidFill>
              <a:schemeClr val="bg2">
                <a:lumMod val="90000"/>
              </a:schemeClr>
            </a:solidFill>
          </p:spPr>
          <p:txBody>
            <a:bodyPr wrap="square" rtlCol="0">
              <a:spAutoFit/>
            </a:bodyPr>
            <a:lstStyle/>
            <a:p>
              <a:pPr algn="ctr"/>
              <a:r>
                <a:rPr lang="fr-FR" b="1" dirty="0" smtClean="0">
                  <a:solidFill>
                    <a:srgbClr val="002060"/>
                  </a:solidFill>
                </a:rPr>
                <a:t>Commercialisation</a:t>
              </a:r>
              <a:endParaRPr lang="fr-FR" b="1" dirty="0">
                <a:solidFill>
                  <a:srgbClr val="002060"/>
                </a:solidFill>
              </a:endParaRPr>
            </a:p>
          </p:txBody>
        </p:sp>
      </p:grpSp>
      <p:grpSp>
        <p:nvGrpSpPr>
          <p:cNvPr id="13" name="Groupe 12"/>
          <p:cNvGrpSpPr/>
          <p:nvPr/>
        </p:nvGrpSpPr>
        <p:grpSpPr>
          <a:xfrm>
            <a:off x="81742" y="2806852"/>
            <a:ext cx="2238375" cy="1667400"/>
            <a:chOff x="81742" y="2806852"/>
            <a:chExt cx="2238375" cy="1667400"/>
          </a:xfrm>
        </p:grpSpPr>
        <p:pic>
          <p:nvPicPr>
            <p:cNvPr id="10" name="Picture 8" descr="http://www.mpm.gov.ma/wps/wcm/connect/dbb0b7e5-de37-419d-ace6-5dadf5499632/INRH.jpg?MOD=AJPERES&amp;CACHEID=dbb0b7e5-de37-419d-ace6-5dadf54996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2" y="3455077"/>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242768" y="2806852"/>
              <a:ext cx="1374284" cy="369332"/>
            </a:xfrm>
            <a:prstGeom prst="rect">
              <a:avLst/>
            </a:prstGeom>
            <a:solidFill>
              <a:schemeClr val="accent2">
                <a:lumMod val="40000"/>
                <a:lumOff val="60000"/>
              </a:schemeClr>
            </a:solidFill>
          </p:spPr>
          <p:txBody>
            <a:bodyPr wrap="square" rtlCol="0">
              <a:spAutoFit/>
            </a:bodyPr>
            <a:lstStyle/>
            <a:p>
              <a:pPr algn="ctr"/>
              <a:r>
                <a:rPr lang="fr-FR" b="1" dirty="0" smtClean="0">
                  <a:solidFill>
                    <a:srgbClr val="002060"/>
                  </a:solidFill>
                </a:rPr>
                <a:t>Recherche</a:t>
              </a:r>
              <a:endParaRPr lang="fr-FR" b="1" dirty="0">
                <a:solidFill>
                  <a:srgbClr val="002060"/>
                </a:solidFill>
              </a:endParaRPr>
            </a:p>
          </p:txBody>
        </p:sp>
      </p:grpSp>
      <p:grpSp>
        <p:nvGrpSpPr>
          <p:cNvPr id="12" name="Groupe 11"/>
          <p:cNvGrpSpPr/>
          <p:nvPr/>
        </p:nvGrpSpPr>
        <p:grpSpPr>
          <a:xfrm>
            <a:off x="321559" y="4629042"/>
            <a:ext cx="2077349" cy="1769905"/>
            <a:chOff x="321559" y="4629042"/>
            <a:chExt cx="2077349" cy="1769905"/>
          </a:xfrm>
        </p:grpSpPr>
        <p:sp>
          <p:nvSpPr>
            <p:cNvPr id="11" name="ZoneTexte 10"/>
            <p:cNvSpPr txBox="1"/>
            <p:nvPr/>
          </p:nvSpPr>
          <p:spPr>
            <a:xfrm>
              <a:off x="671370" y="4629042"/>
              <a:ext cx="1354504" cy="830997"/>
            </a:xfrm>
            <a:prstGeom prst="homePlate">
              <a:avLst/>
            </a:prstGeom>
            <a:solidFill>
              <a:schemeClr val="accent6">
                <a:lumMod val="40000"/>
                <a:lumOff val="60000"/>
              </a:schemeClr>
            </a:solidFill>
            <a:ln>
              <a:solidFill>
                <a:schemeClr val="tx2"/>
              </a:solidFill>
            </a:ln>
          </p:spPr>
          <p:txBody>
            <a:bodyPr wrap="square" rtlCol="0">
              <a:spAutoFit/>
            </a:bodyPr>
            <a:lstStyle/>
            <a:p>
              <a:r>
                <a:rPr lang="fr-FR" sz="1600" b="1" dirty="0" smtClean="0"/>
                <a:t>Direction de la pêche Maritime</a:t>
              </a:r>
              <a:endParaRPr lang="fr-FR" sz="1600" b="1" dirty="0"/>
            </a:p>
          </p:txBody>
        </p:sp>
        <p:sp>
          <p:nvSpPr>
            <p:cNvPr id="31" name="ZoneTexte 30"/>
            <p:cNvSpPr txBox="1"/>
            <p:nvPr/>
          </p:nvSpPr>
          <p:spPr>
            <a:xfrm>
              <a:off x="321559" y="5475617"/>
              <a:ext cx="2077349" cy="923330"/>
            </a:xfrm>
            <a:prstGeom prst="rect">
              <a:avLst/>
            </a:prstGeom>
            <a:solidFill>
              <a:schemeClr val="accent6">
                <a:lumMod val="40000"/>
                <a:lumOff val="60000"/>
              </a:schemeClr>
            </a:solidFill>
          </p:spPr>
          <p:txBody>
            <a:bodyPr wrap="square" rtlCol="0">
              <a:spAutoFit/>
            </a:bodyPr>
            <a:lstStyle/>
            <a:p>
              <a:pPr algn="ctr"/>
              <a:r>
                <a:rPr lang="fr-FR" b="1" dirty="0" smtClean="0">
                  <a:solidFill>
                    <a:srgbClr val="002060"/>
                  </a:solidFill>
                </a:rPr>
                <a:t>Plans d’aménagement</a:t>
              </a:r>
            </a:p>
            <a:p>
              <a:pPr algn="ctr"/>
              <a:r>
                <a:rPr lang="fr-FR" b="1" dirty="0" smtClean="0">
                  <a:solidFill>
                    <a:srgbClr val="002060"/>
                  </a:solidFill>
                </a:rPr>
                <a:t> Gestion de la Flotte</a:t>
              </a:r>
              <a:endParaRPr lang="fr-FR" b="1" dirty="0">
                <a:solidFill>
                  <a:srgbClr val="002060"/>
                </a:solidFill>
              </a:endParaRPr>
            </a:p>
          </p:txBody>
        </p:sp>
      </p:grpSp>
      <p:pic>
        <p:nvPicPr>
          <p:cNvPr id="32" name="Imag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916" y="2358265"/>
            <a:ext cx="2952750" cy="1552575"/>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5137" y="3632790"/>
            <a:ext cx="3028950" cy="1514475"/>
          </a:xfrm>
          <a:prstGeom prst="rect">
            <a:avLst/>
          </a:prstGeom>
        </p:spPr>
      </p:pic>
      <p:pic>
        <p:nvPicPr>
          <p:cNvPr id="34" name="Imag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7244" y="2223355"/>
            <a:ext cx="2466975" cy="1847850"/>
          </a:xfrm>
          <a:prstGeom prst="rect">
            <a:avLst/>
          </a:prstGeom>
        </p:spPr>
      </p:pic>
      <p:sp>
        <p:nvSpPr>
          <p:cNvPr id="36" name="ZoneTexte 35"/>
          <p:cNvSpPr txBox="1"/>
          <p:nvPr/>
        </p:nvSpPr>
        <p:spPr>
          <a:xfrm>
            <a:off x="5852160" y="1050294"/>
            <a:ext cx="3249637" cy="369332"/>
          </a:xfrm>
          <a:prstGeom prst="rect">
            <a:avLst/>
          </a:prstGeom>
          <a:solidFill>
            <a:srgbClr val="00B0F0"/>
          </a:solidFill>
        </p:spPr>
        <p:txBody>
          <a:bodyPr wrap="square" rtlCol="0">
            <a:spAutoFit/>
          </a:bodyPr>
          <a:lstStyle/>
          <a:p>
            <a:r>
              <a:rPr lang="fr-FR" b="1" dirty="0" smtClean="0">
                <a:solidFill>
                  <a:schemeClr val="bg1"/>
                </a:solidFill>
              </a:rPr>
              <a:t>Valorisation et transformation</a:t>
            </a:r>
            <a:endParaRPr lang="fr-FR" b="1" dirty="0">
              <a:solidFill>
                <a:schemeClr val="bg1"/>
              </a:solidFill>
            </a:endParaRPr>
          </a:p>
        </p:txBody>
      </p:sp>
      <p:sp>
        <p:nvSpPr>
          <p:cNvPr id="37" name="ZoneTexte 36"/>
          <p:cNvSpPr txBox="1"/>
          <p:nvPr/>
        </p:nvSpPr>
        <p:spPr>
          <a:xfrm>
            <a:off x="8357381" y="403963"/>
            <a:ext cx="3249637" cy="646331"/>
          </a:xfrm>
          <a:prstGeom prst="rect">
            <a:avLst/>
          </a:prstGeom>
          <a:solidFill>
            <a:srgbClr val="00B0F0"/>
          </a:solidFill>
        </p:spPr>
        <p:txBody>
          <a:bodyPr wrap="square" rtlCol="0">
            <a:spAutoFit/>
          </a:bodyPr>
          <a:lstStyle/>
          <a:p>
            <a:pPr algn="ctr"/>
            <a:r>
              <a:rPr lang="fr-FR" b="1" dirty="0" smtClean="0">
                <a:solidFill>
                  <a:schemeClr val="bg1"/>
                </a:solidFill>
              </a:rPr>
              <a:t>Direction des Industries de la Pêche Maritime</a:t>
            </a:r>
            <a:endParaRPr lang="fr-FR" b="1" dirty="0">
              <a:solidFill>
                <a:schemeClr val="bg1"/>
              </a:solidFill>
            </a:endParaRPr>
          </a:p>
        </p:txBody>
      </p:sp>
      <p:sp>
        <p:nvSpPr>
          <p:cNvPr id="38" name="ZoneTexte 37"/>
          <p:cNvSpPr txBox="1"/>
          <p:nvPr/>
        </p:nvSpPr>
        <p:spPr>
          <a:xfrm>
            <a:off x="7439727" y="1663226"/>
            <a:ext cx="1448972" cy="369332"/>
          </a:xfrm>
          <a:prstGeom prst="rect">
            <a:avLst/>
          </a:prstGeom>
          <a:solidFill>
            <a:srgbClr val="00B0F0"/>
          </a:solidFill>
        </p:spPr>
        <p:txBody>
          <a:bodyPr wrap="square" rtlCol="0">
            <a:spAutoFit/>
          </a:bodyPr>
          <a:lstStyle/>
          <a:p>
            <a:r>
              <a:rPr lang="fr-FR" b="1" dirty="0" smtClean="0">
                <a:solidFill>
                  <a:schemeClr val="bg1"/>
                </a:solidFill>
              </a:rPr>
              <a:t>Exportation</a:t>
            </a:r>
            <a:endParaRPr lang="fr-FR" b="1" dirty="0">
              <a:solidFill>
                <a:schemeClr val="bg1"/>
              </a:solidFill>
            </a:endParaRPr>
          </a:p>
        </p:txBody>
      </p:sp>
      <p:sp>
        <p:nvSpPr>
          <p:cNvPr id="39" name="ZoneTexte 38"/>
          <p:cNvSpPr txBox="1"/>
          <p:nvPr/>
        </p:nvSpPr>
        <p:spPr>
          <a:xfrm>
            <a:off x="8661143" y="1382690"/>
            <a:ext cx="1214378" cy="369332"/>
          </a:xfrm>
          <a:prstGeom prst="rect">
            <a:avLst/>
          </a:prstGeom>
          <a:solidFill>
            <a:srgbClr val="00B0F0"/>
          </a:solidFill>
        </p:spPr>
        <p:txBody>
          <a:bodyPr wrap="square" rtlCol="0">
            <a:spAutoFit/>
          </a:bodyPr>
          <a:lstStyle/>
          <a:p>
            <a:r>
              <a:rPr lang="fr-FR" b="1" dirty="0" smtClean="0">
                <a:solidFill>
                  <a:schemeClr val="bg1"/>
                </a:solidFill>
              </a:rPr>
              <a:t>Mareyage </a:t>
            </a:r>
            <a:endParaRPr lang="fr-FR" b="1" dirty="0">
              <a:solidFill>
                <a:schemeClr val="bg1"/>
              </a:solidFill>
            </a:endParaRPr>
          </a:p>
        </p:txBody>
      </p:sp>
      <p:pic>
        <p:nvPicPr>
          <p:cNvPr id="41" name="Imag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999" y="3508172"/>
            <a:ext cx="3028950" cy="1514475"/>
          </a:xfrm>
          <a:prstGeom prst="rect">
            <a:avLst/>
          </a:prstGeom>
        </p:spPr>
      </p:pic>
      <p:sp>
        <p:nvSpPr>
          <p:cNvPr id="35" name="ZoneTexte 34"/>
          <p:cNvSpPr txBox="1"/>
          <p:nvPr/>
        </p:nvSpPr>
        <p:spPr>
          <a:xfrm>
            <a:off x="7922245" y="5527955"/>
            <a:ext cx="1695052" cy="369332"/>
          </a:xfrm>
          <a:prstGeom prst="rect">
            <a:avLst/>
          </a:prstGeom>
          <a:solidFill>
            <a:srgbClr val="00B0F0"/>
          </a:solidFill>
        </p:spPr>
        <p:txBody>
          <a:bodyPr wrap="square" rtlCol="0">
            <a:spAutoFit/>
          </a:bodyPr>
          <a:lstStyle/>
          <a:p>
            <a:r>
              <a:rPr lang="ar-MA" b="1" dirty="0">
                <a:solidFill>
                  <a:schemeClr val="bg1"/>
                </a:solidFill>
              </a:rPr>
              <a:t>منح </a:t>
            </a:r>
            <a:r>
              <a:rPr lang="ar-MA" b="1" dirty="0" smtClean="0">
                <a:solidFill>
                  <a:schemeClr val="bg1"/>
                </a:solidFill>
              </a:rPr>
              <a:t>الترخيص</a:t>
            </a:r>
            <a:endParaRPr lang="fr-FR" b="1" dirty="0">
              <a:solidFill>
                <a:schemeClr val="bg1"/>
              </a:solidFill>
            </a:endParaRPr>
          </a:p>
        </p:txBody>
      </p:sp>
      <p:sp>
        <p:nvSpPr>
          <p:cNvPr id="42" name="ZoneTexte 41"/>
          <p:cNvSpPr txBox="1"/>
          <p:nvPr/>
        </p:nvSpPr>
        <p:spPr>
          <a:xfrm>
            <a:off x="8769771" y="5006491"/>
            <a:ext cx="3249637" cy="369332"/>
          </a:xfrm>
          <a:prstGeom prst="rect">
            <a:avLst/>
          </a:prstGeom>
          <a:solidFill>
            <a:srgbClr val="00B0F0"/>
          </a:solidFill>
        </p:spPr>
        <p:txBody>
          <a:bodyPr wrap="square" rtlCol="0">
            <a:spAutoFit/>
          </a:bodyPr>
          <a:lstStyle/>
          <a:p>
            <a:pPr algn="ctr"/>
            <a:r>
              <a:rPr lang="ar-MA" b="1" dirty="0">
                <a:solidFill>
                  <a:schemeClr val="bg1"/>
                </a:solidFill>
              </a:rPr>
              <a:t>مديرية صناعات الصيد البحري</a:t>
            </a:r>
            <a:endParaRPr lang="fr-FR" b="1" dirty="0">
              <a:solidFill>
                <a:schemeClr val="bg1"/>
              </a:solidFill>
            </a:endParaRPr>
          </a:p>
        </p:txBody>
      </p:sp>
      <p:sp>
        <p:nvSpPr>
          <p:cNvPr id="43" name="ZoneTexte 42"/>
          <p:cNvSpPr txBox="1"/>
          <p:nvPr/>
        </p:nvSpPr>
        <p:spPr>
          <a:xfrm>
            <a:off x="6077244" y="6336814"/>
            <a:ext cx="3178540" cy="369332"/>
          </a:xfrm>
          <a:prstGeom prst="rect">
            <a:avLst/>
          </a:prstGeom>
          <a:solidFill>
            <a:srgbClr val="00B0F0"/>
          </a:solidFill>
        </p:spPr>
        <p:txBody>
          <a:bodyPr wrap="square" rtlCol="0">
            <a:spAutoFit/>
          </a:bodyPr>
          <a:lstStyle/>
          <a:p>
            <a:r>
              <a:rPr lang="ar-MA" b="1" dirty="0">
                <a:solidFill>
                  <a:schemeClr val="bg1"/>
                </a:solidFill>
              </a:rPr>
              <a:t>ا</a:t>
            </a:r>
            <a:r>
              <a:rPr lang="ar-MA" b="1" dirty="0" smtClean="0">
                <a:solidFill>
                  <a:schemeClr val="bg1"/>
                </a:solidFill>
              </a:rPr>
              <a:t>لرفع </a:t>
            </a:r>
            <a:r>
              <a:rPr lang="ar-MA" b="1" dirty="0">
                <a:solidFill>
                  <a:schemeClr val="bg1"/>
                </a:solidFill>
              </a:rPr>
              <a:t>من قيمة منتجات الصيد البحري </a:t>
            </a:r>
            <a:endParaRPr lang="fr-FR" b="1" dirty="0">
              <a:solidFill>
                <a:schemeClr val="bg1"/>
              </a:solidFill>
            </a:endParaRPr>
          </a:p>
        </p:txBody>
      </p:sp>
      <p:sp>
        <p:nvSpPr>
          <p:cNvPr id="44" name="ZoneTexte 43"/>
          <p:cNvSpPr txBox="1"/>
          <p:nvPr/>
        </p:nvSpPr>
        <p:spPr>
          <a:xfrm>
            <a:off x="9073533" y="5985218"/>
            <a:ext cx="2584612" cy="369332"/>
          </a:xfrm>
          <a:prstGeom prst="rect">
            <a:avLst/>
          </a:prstGeom>
          <a:solidFill>
            <a:srgbClr val="00B0F0"/>
          </a:solidFill>
        </p:spPr>
        <p:txBody>
          <a:bodyPr wrap="square" rtlCol="0">
            <a:spAutoFit/>
          </a:bodyPr>
          <a:lstStyle/>
          <a:p>
            <a:r>
              <a:rPr lang="ar-MA" b="1" dirty="0">
                <a:solidFill>
                  <a:schemeClr val="bg1"/>
                </a:solidFill>
              </a:rPr>
              <a:t>تنظيم نشاط بيع السمك بالجملة </a:t>
            </a:r>
            <a:r>
              <a:rPr lang="fr-FR" b="1" dirty="0" smtClean="0">
                <a:solidFill>
                  <a:schemeClr val="bg1"/>
                </a:solidFill>
              </a:rPr>
              <a:t> </a:t>
            </a:r>
            <a:endParaRPr lang="fr-FR" b="1" dirty="0">
              <a:solidFill>
                <a:schemeClr val="bg1"/>
              </a:solidFill>
            </a:endParaRPr>
          </a:p>
        </p:txBody>
      </p:sp>
      <p:sp>
        <p:nvSpPr>
          <p:cNvPr id="45" name="ZoneTexte 44"/>
          <p:cNvSpPr txBox="1"/>
          <p:nvPr/>
        </p:nvSpPr>
        <p:spPr>
          <a:xfrm>
            <a:off x="9842993" y="5529121"/>
            <a:ext cx="2176415" cy="369332"/>
          </a:xfrm>
          <a:prstGeom prst="rect">
            <a:avLst/>
          </a:prstGeom>
          <a:solidFill>
            <a:srgbClr val="00B0F0"/>
          </a:solidFill>
        </p:spPr>
        <p:txBody>
          <a:bodyPr wrap="square" rtlCol="0">
            <a:spAutoFit/>
          </a:bodyPr>
          <a:lstStyle/>
          <a:p>
            <a:r>
              <a:rPr lang="ar-MA" b="1" dirty="0" smtClean="0">
                <a:solidFill>
                  <a:schemeClr val="bg1"/>
                </a:solidFill>
              </a:rPr>
              <a:t>تحسين </a:t>
            </a:r>
            <a:r>
              <a:rPr lang="ar-MA" b="1" dirty="0">
                <a:solidFill>
                  <a:schemeClr val="bg1"/>
                </a:solidFill>
              </a:rPr>
              <a:t>ظروف تسويق </a:t>
            </a:r>
            <a:endParaRPr lang="fr-FR" b="1" dirty="0">
              <a:solidFill>
                <a:schemeClr val="bg1"/>
              </a:solidFill>
            </a:endParaRPr>
          </a:p>
        </p:txBody>
      </p:sp>
    </p:spTree>
    <p:extLst>
      <p:ext uri="{BB962C8B-B14F-4D97-AF65-F5344CB8AC3E}">
        <p14:creationId xmlns:p14="http://schemas.microsoft.com/office/powerpoint/2010/main" val="17357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35" grpId="0" animBg="1"/>
      <p:bldP spid="42" grpId="0" animBg="1"/>
      <p:bldP spid="43"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11</a:t>
            </a:fld>
            <a:endParaRPr lang="fr-FR"/>
          </a:p>
        </p:txBody>
      </p:sp>
      <p:sp>
        <p:nvSpPr>
          <p:cNvPr id="3" name="ZoneTexte 2"/>
          <p:cNvSpPr txBox="1"/>
          <p:nvPr/>
        </p:nvSpPr>
        <p:spPr>
          <a:xfrm>
            <a:off x="3439236" y="294781"/>
            <a:ext cx="3977919" cy="400110"/>
          </a:xfrm>
          <a:prstGeom prst="rect">
            <a:avLst/>
          </a:prstGeom>
          <a:solidFill>
            <a:srgbClr val="00B0F0"/>
          </a:solidFill>
        </p:spPr>
        <p:txBody>
          <a:bodyPr wrap="square" rtlCol="0">
            <a:spAutoFit/>
          </a:bodyPr>
          <a:lstStyle/>
          <a:p>
            <a:pPr algn="ctr"/>
            <a:r>
              <a:rPr lang="ar-MA" sz="2000" b="1" dirty="0">
                <a:solidFill>
                  <a:schemeClr val="bg1"/>
                </a:solidFill>
              </a:rPr>
              <a:t>مديرية صناعات الصيد البحري</a:t>
            </a:r>
            <a:endParaRPr lang="fr-FR" sz="2000" b="1" dirty="0">
              <a:solidFill>
                <a:schemeClr val="bg1"/>
              </a:solidFill>
            </a:endParaRPr>
          </a:p>
        </p:txBody>
      </p:sp>
      <p:sp>
        <p:nvSpPr>
          <p:cNvPr id="4" name="ZoneTexte 3"/>
          <p:cNvSpPr txBox="1"/>
          <p:nvPr/>
        </p:nvSpPr>
        <p:spPr>
          <a:xfrm>
            <a:off x="1255594" y="1446663"/>
            <a:ext cx="8980226" cy="3970318"/>
          </a:xfrm>
          <a:prstGeom prst="rect">
            <a:avLst/>
          </a:prstGeom>
          <a:noFill/>
        </p:spPr>
        <p:txBody>
          <a:bodyPr wrap="square" rtlCol="0">
            <a:spAutoFit/>
          </a:bodyPr>
          <a:lstStyle/>
          <a:p>
            <a:pPr algn="just" rtl="1"/>
            <a:r>
              <a:rPr lang="ar-MA" dirty="0"/>
              <a:t>• تنسيق أعمال إقرار معايير منتجات الصيد البحري و السهر على العمل بها في جميع مراحل</a:t>
            </a:r>
          </a:p>
          <a:p>
            <a:pPr algn="just" rtl="1"/>
            <a:r>
              <a:rPr lang="ar-MA" dirty="0"/>
              <a:t>الإنتاج لضمان جودة المنتجات</a:t>
            </a:r>
            <a:r>
              <a:rPr lang="ar-MA" dirty="0" smtClean="0"/>
              <a:t>.</a:t>
            </a:r>
          </a:p>
          <a:p>
            <a:pPr algn="just" rtl="1"/>
            <a:r>
              <a:rPr lang="ar-MA" dirty="0"/>
              <a:t>النهوض بالبحث و التطوير في ميدان صناعات الصيد البحري بتنسيق مع المهنيين و المؤسسات</a:t>
            </a:r>
          </a:p>
          <a:p>
            <a:pPr algn="just" rtl="1"/>
            <a:r>
              <a:rPr lang="ar-MA" dirty="0"/>
              <a:t>المعنية</a:t>
            </a:r>
            <a:r>
              <a:rPr lang="ar-MA" dirty="0" smtClean="0"/>
              <a:t>.</a:t>
            </a:r>
          </a:p>
          <a:p>
            <a:pPr algn="just" rtl="1"/>
            <a:r>
              <a:rPr lang="ar-MA" dirty="0"/>
              <a:t>تشجيع التجديد والابتكار في مجال صناعات الصيد من أجل تحسين الجودة و تعزيز التنافسية</a:t>
            </a:r>
          </a:p>
          <a:p>
            <a:pPr algn="just" rtl="1"/>
            <a:r>
              <a:rPr lang="ar-MA" dirty="0"/>
              <a:t>لولوج الأسواق الدولية</a:t>
            </a:r>
            <a:r>
              <a:rPr lang="ar-MA" dirty="0" smtClean="0"/>
              <a:t>.</a:t>
            </a:r>
          </a:p>
          <a:p>
            <a:pPr algn="just" rtl="1"/>
            <a:r>
              <a:rPr lang="ar-MA" dirty="0"/>
              <a:t>• منح الترخيص و الاعتماد على المستوى الصحي للمؤسسات والمقاولات التي تنشط في مجال</a:t>
            </a:r>
          </a:p>
          <a:p>
            <a:pPr algn="just" rtl="1"/>
            <a:r>
              <a:rPr lang="ar-MA" dirty="0"/>
              <a:t>منتجات الصيد البحري و تربية الأحياء </a:t>
            </a:r>
            <a:r>
              <a:rPr lang="ar-MA" dirty="0" smtClean="0"/>
              <a:t>البحرية</a:t>
            </a:r>
          </a:p>
          <a:p>
            <a:pPr algn="just" rtl="1"/>
            <a:r>
              <a:rPr lang="ar-MA" dirty="0"/>
              <a:t>• تشجيع وضع علامات الترميز على مستوى كافة سلاسل الإنتاج</a:t>
            </a:r>
            <a:r>
              <a:rPr lang="ar-MA" dirty="0" smtClean="0"/>
              <a:t>.</a:t>
            </a:r>
          </a:p>
          <a:p>
            <a:pPr algn="just" rtl="1"/>
            <a:r>
              <a:rPr lang="ar-MA" dirty="0"/>
              <a:t>• تعميم التقنيات والمناهج اللازمة للرفع من قيمة منتجات الصيد البحري و مناولتها، وتحويلها و توضيبها وتخزينها </a:t>
            </a:r>
            <a:r>
              <a:rPr lang="ar-MA" dirty="0" smtClean="0"/>
              <a:t>وتوزيعها .....</a:t>
            </a:r>
          </a:p>
          <a:p>
            <a:pPr algn="just" rtl="1"/>
            <a:r>
              <a:rPr lang="ar-MA" dirty="0"/>
              <a:t>• السهر على تنظيم نشاط بيع السمك بالجملة )منح </a:t>
            </a:r>
            <a:r>
              <a:rPr lang="ar-MA" dirty="0" smtClean="0"/>
              <a:t>الترخيص لممارسة </a:t>
            </a:r>
            <a:r>
              <a:rPr lang="ar-MA" dirty="0"/>
              <a:t>هذا النشاط، منح بطاقة بائع السمك </a:t>
            </a:r>
            <a:r>
              <a:rPr lang="ar-MA" dirty="0" smtClean="0"/>
              <a:t>بالجملة</a:t>
            </a:r>
          </a:p>
          <a:p>
            <a:pPr algn="just" rtl="1"/>
            <a:r>
              <a:rPr lang="ar-MA" dirty="0"/>
              <a:t>• مراقبة التقيد بالنصوص التشريعية و التنظيمية التي تحدد شروط نشاط بيع السمك بالجملة و المعايير الواجب توفرها في </a:t>
            </a:r>
            <a:r>
              <a:rPr lang="ar-MA" dirty="0" smtClean="0"/>
              <a:t>بائع السمك </a:t>
            </a:r>
            <a:r>
              <a:rPr lang="ar-MA" dirty="0"/>
              <a:t>بالجملة</a:t>
            </a:r>
          </a:p>
        </p:txBody>
      </p:sp>
    </p:spTree>
    <p:extLst>
      <p:ext uri="{BB962C8B-B14F-4D97-AF65-F5344CB8AC3E}">
        <p14:creationId xmlns:p14="http://schemas.microsoft.com/office/powerpoint/2010/main" val="32110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12</a:t>
            </a:fld>
            <a:endParaRPr lang="fr-FR"/>
          </a:p>
        </p:txBody>
      </p:sp>
      <p:grpSp>
        <p:nvGrpSpPr>
          <p:cNvPr id="19" name="Groupe 18"/>
          <p:cNvGrpSpPr/>
          <p:nvPr/>
        </p:nvGrpSpPr>
        <p:grpSpPr>
          <a:xfrm>
            <a:off x="1911854" y="2189264"/>
            <a:ext cx="9686778" cy="3224097"/>
            <a:chOff x="1785890" y="2215845"/>
            <a:chExt cx="8426548" cy="2875179"/>
          </a:xfrm>
        </p:grpSpPr>
        <p:grpSp>
          <p:nvGrpSpPr>
            <p:cNvPr id="18" name="Groupe 17"/>
            <p:cNvGrpSpPr/>
            <p:nvPr/>
          </p:nvGrpSpPr>
          <p:grpSpPr>
            <a:xfrm>
              <a:off x="2224219" y="2215845"/>
              <a:ext cx="7725166" cy="2787248"/>
              <a:chOff x="2224219" y="2215845"/>
              <a:chExt cx="7725166" cy="278724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0" y="2230465"/>
                <a:ext cx="4083705" cy="2772628"/>
              </a:xfrm>
              <a:prstGeom prst="rect">
                <a:avLst/>
              </a:prstGeom>
            </p:spPr>
          </p:pic>
        </p:grpSp>
        <p:sp>
          <p:nvSpPr>
            <p:cNvPr id="17" name="Rectangle 16"/>
            <p:cNvSpPr/>
            <p:nvPr/>
          </p:nvSpPr>
          <p:spPr>
            <a:xfrm>
              <a:off x="1785890" y="2230465"/>
              <a:ext cx="8426548" cy="286055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2060"/>
                </a:solidFill>
              </a:endParaRPr>
            </a:p>
          </p:txBody>
        </p:sp>
      </p:grpSp>
      <p:grpSp>
        <p:nvGrpSpPr>
          <p:cNvPr id="14" name="Groupe 13"/>
          <p:cNvGrpSpPr/>
          <p:nvPr/>
        </p:nvGrpSpPr>
        <p:grpSpPr>
          <a:xfrm>
            <a:off x="113478" y="680962"/>
            <a:ext cx="2841674" cy="1226689"/>
            <a:chOff x="1443358" y="572959"/>
            <a:chExt cx="2841674" cy="1226689"/>
          </a:xfrm>
        </p:grpSpPr>
        <p:sp>
          <p:nvSpPr>
            <p:cNvPr id="23" name="Rectangle à coins arrondis 22"/>
            <p:cNvSpPr/>
            <p:nvPr/>
          </p:nvSpPr>
          <p:spPr>
            <a:xfrm>
              <a:off x="1443358" y="1054060"/>
              <a:ext cx="2841674"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Direction de contrôle des activités de la pêche</a:t>
              </a:r>
              <a:endParaRPr lang="fr-FR" b="1" dirty="0"/>
            </a:p>
          </p:txBody>
        </p:sp>
        <p:sp>
          <p:nvSpPr>
            <p:cNvPr id="9" name="ZoneTexte 8"/>
            <p:cNvSpPr txBox="1"/>
            <p:nvPr/>
          </p:nvSpPr>
          <p:spPr>
            <a:xfrm>
              <a:off x="2177053" y="572959"/>
              <a:ext cx="1374284" cy="369332"/>
            </a:xfrm>
            <a:prstGeom prst="rect">
              <a:avLst/>
            </a:prstGeom>
            <a:solidFill>
              <a:schemeClr val="accent1"/>
            </a:solidFill>
          </p:spPr>
          <p:txBody>
            <a:bodyPr wrap="square" rtlCol="0">
              <a:spAutoFit/>
            </a:bodyPr>
            <a:lstStyle/>
            <a:p>
              <a:pPr algn="ctr"/>
              <a:r>
                <a:rPr lang="fr-FR" b="1" dirty="0" smtClean="0">
                  <a:solidFill>
                    <a:schemeClr val="bg1"/>
                  </a:solidFill>
                </a:rPr>
                <a:t>Contrôle</a:t>
              </a:r>
              <a:endParaRPr lang="fr-FR" b="1" dirty="0">
                <a:solidFill>
                  <a:schemeClr val="bg1"/>
                </a:solidFill>
              </a:endParaRPr>
            </a:p>
          </p:txBody>
        </p:sp>
      </p:grpSp>
      <p:grpSp>
        <p:nvGrpSpPr>
          <p:cNvPr id="20" name="Groupe 19"/>
          <p:cNvGrpSpPr/>
          <p:nvPr/>
        </p:nvGrpSpPr>
        <p:grpSpPr>
          <a:xfrm>
            <a:off x="4492704" y="5280237"/>
            <a:ext cx="2228850" cy="1441238"/>
            <a:chOff x="2928178" y="5225633"/>
            <a:chExt cx="2228850" cy="1441238"/>
          </a:xfrm>
        </p:grpSpPr>
        <p:pic>
          <p:nvPicPr>
            <p:cNvPr id="26" name="Picture 7" descr="http://www.mpm.gov.ma/wps/wcm/connect/e189b8e9-1358-4103-8ccf-feebdb58c85e/ONP.jpg?MOD=AJPERES&amp;CACHEID=e189b8e9-1358-4103-8ccf-feebdb58c85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178" y="5657221"/>
              <a:ext cx="2228850" cy="1009650"/>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3031355" y="5225633"/>
              <a:ext cx="2125673" cy="369332"/>
            </a:xfrm>
            <a:prstGeom prst="rect">
              <a:avLst/>
            </a:prstGeom>
            <a:solidFill>
              <a:schemeClr val="bg2">
                <a:lumMod val="90000"/>
              </a:schemeClr>
            </a:solidFill>
          </p:spPr>
          <p:txBody>
            <a:bodyPr wrap="square" rtlCol="0">
              <a:spAutoFit/>
            </a:bodyPr>
            <a:lstStyle/>
            <a:p>
              <a:pPr algn="ctr"/>
              <a:r>
                <a:rPr lang="fr-FR" b="1" dirty="0" smtClean="0">
                  <a:solidFill>
                    <a:srgbClr val="002060"/>
                  </a:solidFill>
                </a:rPr>
                <a:t>Commercialisation</a:t>
              </a:r>
              <a:endParaRPr lang="fr-FR" b="1" dirty="0">
                <a:solidFill>
                  <a:srgbClr val="002060"/>
                </a:solidFill>
              </a:endParaRPr>
            </a:p>
          </p:txBody>
        </p:sp>
      </p:grpSp>
      <p:grpSp>
        <p:nvGrpSpPr>
          <p:cNvPr id="13" name="Groupe 12"/>
          <p:cNvGrpSpPr/>
          <p:nvPr/>
        </p:nvGrpSpPr>
        <p:grpSpPr>
          <a:xfrm>
            <a:off x="81742" y="2806852"/>
            <a:ext cx="2238375" cy="1667400"/>
            <a:chOff x="81742" y="2806852"/>
            <a:chExt cx="2238375" cy="1667400"/>
          </a:xfrm>
        </p:grpSpPr>
        <p:pic>
          <p:nvPicPr>
            <p:cNvPr id="10" name="Picture 8" descr="http://www.mpm.gov.ma/wps/wcm/connect/dbb0b7e5-de37-419d-ace6-5dadf5499632/INRH.jpg?MOD=AJPERES&amp;CACHEID=dbb0b7e5-de37-419d-ace6-5dadf54996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2" y="3455077"/>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242768" y="2806852"/>
              <a:ext cx="1374284" cy="369332"/>
            </a:xfrm>
            <a:prstGeom prst="rect">
              <a:avLst/>
            </a:prstGeom>
            <a:solidFill>
              <a:schemeClr val="accent2">
                <a:lumMod val="40000"/>
                <a:lumOff val="60000"/>
              </a:schemeClr>
            </a:solidFill>
          </p:spPr>
          <p:txBody>
            <a:bodyPr wrap="square" rtlCol="0">
              <a:spAutoFit/>
            </a:bodyPr>
            <a:lstStyle/>
            <a:p>
              <a:pPr algn="ctr"/>
              <a:r>
                <a:rPr lang="fr-FR" b="1" dirty="0" smtClean="0">
                  <a:solidFill>
                    <a:srgbClr val="002060"/>
                  </a:solidFill>
                </a:rPr>
                <a:t>Recherche</a:t>
              </a:r>
              <a:endParaRPr lang="fr-FR" b="1" dirty="0">
                <a:solidFill>
                  <a:srgbClr val="002060"/>
                </a:solidFill>
              </a:endParaRPr>
            </a:p>
          </p:txBody>
        </p:sp>
      </p:grpSp>
      <p:grpSp>
        <p:nvGrpSpPr>
          <p:cNvPr id="12" name="Groupe 11"/>
          <p:cNvGrpSpPr/>
          <p:nvPr/>
        </p:nvGrpSpPr>
        <p:grpSpPr>
          <a:xfrm>
            <a:off x="321559" y="4629042"/>
            <a:ext cx="2077349" cy="1769905"/>
            <a:chOff x="321559" y="4629042"/>
            <a:chExt cx="2077349" cy="1769905"/>
          </a:xfrm>
        </p:grpSpPr>
        <p:sp>
          <p:nvSpPr>
            <p:cNvPr id="11" name="ZoneTexte 10"/>
            <p:cNvSpPr txBox="1"/>
            <p:nvPr/>
          </p:nvSpPr>
          <p:spPr>
            <a:xfrm>
              <a:off x="671370" y="4629042"/>
              <a:ext cx="1354504" cy="830997"/>
            </a:xfrm>
            <a:prstGeom prst="homePlate">
              <a:avLst/>
            </a:prstGeom>
            <a:solidFill>
              <a:schemeClr val="accent6">
                <a:lumMod val="40000"/>
                <a:lumOff val="60000"/>
              </a:schemeClr>
            </a:solidFill>
            <a:ln>
              <a:solidFill>
                <a:schemeClr val="tx2"/>
              </a:solidFill>
            </a:ln>
          </p:spPr>
          <p:txBody>
            <a:bodyPr wrap="square" rtlCol="0">
              <a:spAutoFit/>
            </a:bodyPr>
            <a:lstStyle/>
            <a:p>
              <a:r>
                <a:rPr lang="fr-FR" sz="1600" b="1" dirty="0" smtClean="0"/>
                <a:t>Direction de la pêche Maritime</a:t>
              </a:r>
              <a:endParaRPr lang="fr-FR" sz="1600" b="1" dirty="0"/>
            </a:p>
          </p:txBody>
        </p:sp>
        <p:sp>
          <p:nvSpPr>
            <p:cNvPr id="31" name="ZoneTexte 30"/>
            <p:cNvSpPr txBox="1"/>
            <p:nvPr/>
          </p:nvSpPr>
          <p:spPr>
            <a:xfrm>
              <a:off x="321559" y="5475617"/>
              <a:ext cx="2077349" cy="923330"/>
            </a:xfrm>
            <a:prstGeom prst="rect">
              <a:avLst/>
            </a:prstGeom>
            <a:solidFill>
              <a:schemeClr val="accent6">
                <a:lumMod val="40000"/>
                <a:lumOff val="60000"/>
              </a:schemeClr>
            </a:solidFill>
          </p:spPr>
          <p:txBody>
            <a:bodyPr wrap="square" rtlCol="0">
              <a:spAutoFit/>
            </a:bodyPr>
            <a:lstStyle/>
            <a:p>
              <a:pPr algn="ctr"/>
              <a:r>
                <a:rPr lang="fr-FR" b="1" dirty="0" smtClean="0">
                  <a:solidFill>
                    <a:srgbClr val="002060"/>
                  </a:solidFill>
                </a:rPr>
                <a:t>Plans d’aménagement</a:t>
              </a:r>
            </a:p>
            <a:p>
              <a:pPr algn="ctr"/>
              <a:r>
                <a:rPr lang="fr-FR" b="1" dirty="0" smtClean="0">
                  <a:solidFill>
                    <a:srgbClr val="002060"/>
                  </a:solidFill>
                </a:rPr>
                <a:t> Gestion de la Flotte</a:t>
              </a:r>
              <a:endParaRPr lang="fr-FR" b="1" dirty="0">
                <a:solidFill>
                  <a:srgbClr val="002060"/>
                </a:solidFill>
              </a:endParaRPr>
            </a:p>
          </p:txBody>
        </p:sp>
      </p:grpSp>
      <p:sp>
        <p:nvSpPr>
          <p:cNvPr id="37" name="ZoneTexte 36"/>
          <p:cNvSpPr txBox="1"/>
          <p:nvPr/>
        </p:nvSpPr>
        <p:spPr>
          <a:xfrm>
            <a:off x="8357381" y="662111"/>
            <a:ext cx="3249637" cy="646331"/>
          </a:xfrm>
          <a:prstGeom prst="rect">
            <a:avLst/>
          </a:prstGeom>
          <a:solidFill>
            <a:srgbClr val="00B0F0"/>
          </a:solidFill>
        </p:spPr>
        <p:txBody>
          <a:bodyPr wrap="square" rtlCol="0">
            <a:spAutoFit/>
          </a:bodyPr>
          <a:lstStyle/>
          <a:p>
            <a:pPr algn="ctr"/>
            <a:r>
              <a:rPr lang="fr-FR" b="1" dirty="0" smtClean="0">
                <a:solidFill>
                  <a:schemeClr val="bg1"/>
                </a:solidFill>
              </a:rPr>
              <a:t>Direction des Industries de la Pêche Maritime</a:t>
            </a:r>
            <a:endParaRPr lang="fr-FR" b="1" dirty="0">
              <a:solidFill>
                <a:schemeClr val="bg1"/>
              </a:solidFill>
            </a:endParaRP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553" y="2298167"/>
            <a:ext cx="2771775" cy="164782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0746" y="2450229"/>
            <a:ext cx="3000375" cy="152400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2798" y="3871804"/>
            <a:ext cx="3028950" cy="1514475"/>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3391" y="3765762"/>
            <a:ext cx="3028950" cy="1514475"/>
          </a:xfrm>
          <a:prstGeom prst="rect">
            <a:avLst/>
          </a:prstGeom>
        </p:spPr>
      </p:pic>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7880" y="2708835"/>
            <a:ext cx="2609850" cy="1752600"/>
          </a:xfrm>
          <a:prstGeom prst="rect">
            <a:avLst/>
          </a:prstGeom>
        </p:spPr>
      </p:pic>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84912" y="1730253"/>
            <a:ext cx="1714500" cy="2667000"/>
          </a:xfrm>
          <a:prstGeom prst="rect">
            <a:avLst/>
          </a:prstGeom>
        </p:spPr>
      </p:pic>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11021" y="1421489"/>
            <a:ext cx="1800225" cy="2543175"/>
          </a:xfrm>
          <a:prstGeom prst="rect">
            <a:avLst/>
          </a:prstGeom>
        </p:spPr>
      </p:pic>
      <p:sp>
        <p:nvSpPr>
          <p:cNvPr id="24" name="ZoneTexte 23"/>
          <p:cNvSpPr txBox="1"/>
          <p:nvPr/>
        </p:nvSpPr>
        <p:spPr>
          <a:xfrm>
            <a:off x="8111133" y="5612138"/>
            <a:ext cx="3321504" cy="923330"/>
          </a:xfrm>
          <a:prstGeom prst="rect">
            <a:avLst/>
          </a:prstGeom>
          <a:solidFill>
            <a:srgbClr val="002060"/>
          </a:solidFill>
        </p:spPr>
        <p:txBody>
          <a:bodyPr wrap="square" rtlCol="0">
            <a:spAutoFit/>
          </a:bodyPr>
          <a:lstStyle/>
          <a:p>
            <a:pPr algn="ctr"/>
            <a:r>
              <a:rPr lang="fr-FR" b="1" dirty="0" smtClean="0">
                <a:solidFill>
                  <a:schemeClr val="bg1"/>
                </a:solidFill>
              </a:rPr>
              <a:t>Direction de la Formation Maritime, des gens de Mer et de sauvetage</a:t>
            </a:r>
            <a:endParaRPr lang="fr-FR" b="1" dirty="0">
              <a:solidFill>
                <a:schemeClr val="bg1"/>
              </a:solidFill>
            </a:endParaRPr>
          </a:p>
        </p:txBody>
      </p:sp>
    </p:spTree>
    <p:extLst>
      <p:ext uri="{BB962C8B-B14F-4D97-AF65-F5344CB8AC3E}">
        <p14:creationId xmlns:p14="http://schemas.microsoft.com/office/powerpoint/2010/main" val="37181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13</a:t>
            </a:fld>
            <a:endParaRPr lang="fr-FR" dirty="0"/>
          </a:p>
        </p:txBody>
      </p:sp>
      <p:sp>
        <p:nvSpPr>
          <p:cNvPr id="3" name="ZoneTexte 2"/>
          <p:cNvSpPr txBox="1"/>
          <p:nvPr/>
        </p:nvSpPr>
        <p:spPr>
          <a:xfrm>
            <a:off x="3784793" y="398693"/>
            <a:ext cx="5181786" cy="369332"/>
          </a:xfrm>
          <a:prstGeom prst="rect">
            <a:avLst/>
          </a:prstGeom>
          <a:solidFill>
            <a:srgbClr val="002060"/>
          </a:solidFill>
        </p:spPr>
        <p:txBody>
          <a:bodyPr wrap="square" rtlCol="0">
            <a:spAutoFit/>
          </a:bodyPr>
          <a:lstStyle/>
          <a:p>
            <a:pPr algn="ctr"/>
            <a:r>
              <a:rPr lang="ar-MA" b="1" dirty="0">
                <a:solidFill>
                  <a:schemeClr val="bg1"/>
                </a:solidFill>
              </a:rPr>
              <a:t>مديرية التكوين البحري ورجال البحر </a:t>
            </a:r>
            <a:r>
              <a:rPr lang="ar-MA" b="1" dirty="0" smtClean="0">
                <a:solidFill>
                  <a:schemeClr val="bg1"/>
                </a:solidFill>
              </a:rPr>
              <a:t>والإنقاذ</a:t>
            </a:r>
            <a:endParaRPr lang="ar-MA" b="1" dirty="0">
              <a:solidFill>
                <a:schemeClr val="bg1"/>
              </a:solidFill>
            </a:endParaRPr>
          </a:p>
        </p:txBody>
      </p:sp>
      <p:sp>
        <p:nvSpPr>
          <p:cNvPr id="4" name="Rectangle 3"/>
          <p:cNvSpPr/>
          <p:nvPr/>
        </p:nvSpPr>
        <p:spPr>
          <a:xfrm>
            <a:off x="230660" y="1228101"/>
            <a:ext cx="11475308" cy="5078313"/>
          </a:xfrm>
          <a:prstGeom prst="rect">
            <a:avLst/>
          </a:prstGeom>
        </p:spPr>
        <p:txBody>
          <a:bodyPr wrap="square">
            <a:spAutoFit/>
          </a:bodyPr>
          <a:lstStyle/>
          <a:p>
            <a:pPr algn="r" rtl="1"/>
            <a:r>
              <a:rPr lang="ar-MA" dirty="0" smtClean="0">
                <a:effectLst/>
                <a:latin typeface="Arial" panose="020B0604020202020204" pitchFamily="34" charset="0"/>
              </a:rPr>
              <a:t>مهام مديرية التكوين البحري ورجال البحر والإنقاذ</a:t>
            </a:r>
            <a:r>
              <a:rPr lang="ar-MA" dirty="0" smtClean="0"/>
              <a:t/>
            </a:r>
            <a:br>
              <a:rPr lang="ar-MA" dirty="0" smtClean="0"/>
            </a:br>
            <a:r>
              <a:rPr lang="ar-MA" dirty="0" smtClean="0">
                <a:effectLst/>
                <a:latin typeface="Arial" panose="020B0604020202020204" pitchFamily="34" charset="0"/>
              </a:rPr>
              <a:t>المساهمة في إعداد الاستراتيجية الوطنية في مجال التكوين المهني وتكوين الأطر والمشاركة في تنفيذها، على صعيد قطاع الصيد</a:t>
            </a:r>
            <a:r>
              <a:rPr lang="ar-MA" dirty="0" smtClean="0"/>
              <a:t/>
            </a:r>
            <a:br>
              <a:rPr lang="ar-MA" dirty="0" smtClean="0"/>
            </a:br>
            <a:r>
              <a:rPr lang="ar-MA" dirty="0" smtClean="0">
                <a:effectLst/>
                <a:latin typeface="Arial" panose="020B0604020202020204" pitchFamily="34" charset="0"/>
              </a:rPr>
              <a:t>البحري؛</a:t>
            </a:r>
            <a:r>
              <a:rPr lang="ar-MA" dirty="0" smtClean="0"/>
              <a:t/>
            </a:r>
            <a:br>
              <a:rPr lang="ar-MA" dirty="0" smtClean="0"/>
            </a:br>
            <a:r>
              <a:rPr lang="ar-MA" dirty="0" smtClean="0">
                <a:effectLst/>
                <a:latin typeface="Arial" panose="020B0604020202020204" pitchFamily="34" charset="0"/>
              </a:rPr>
              <a:t>تحديد وتقييم حاجيات قطاع الصيد البحري من الكفاءات ووضع خطط العمل اللازمة والبرامج </a:t>
            </a:r>
            <a:r>
              <a:rPr lang="ar-MA" dirty="0" err="1" smtClean="0">
                <a:effectLst/>
                <a:latin typeface="Arial" panose="020B0604020202020204" pitchFamily="34" charset="0"/>
              </a:rPr>
              <a:t>التوقعية</a:t>
            </a:r>
            <a:r>
              <a:rPr lang="ar-MA" dirty="0" smtClean="0">
                <a:effectLst/>
                <a:latin typeface="Arial" panose="020B0604020202020204" pitchFamily="34" charset="0"/>
              </a:rPr>
              <a:t> لتأهيلها، وتنفيذها بتعاون مع</a:t>
            </a:r>
            <a:r>
              <a:rPr lang="ar-MA" dirty="0" smtClean="0"/>
              <a:t/>
            </a:r>
            <a:br>
              <a:rPr lang="ar-MA" dirty="0" smtClean="0"/>
            </a:br>
            <a:r>
              <a:rPr lang="ar-MA" dirty="0" smtClean="0">
                <a:effectLst/>
                <a:latin typeface="Arial" panose="020B0604020202020204" pitchFamily="34" charset="0"/>
              </a:rPr>
              <a:t>العاملين في القطاع؛ دراسة وتحديد التدابير التي من شأنها أن تمكن من ملائمة التكوين مع حاجيات سوق الشغل؛</a:t>
            </a:r>
            <a:r>
              <a:rPr lang="ar-MA" dirty="0" smtClean="0"/>
              <a:t/>
            </a:r>
            <a:br>
              <a:rPr lang="ar-MA" dirty="0" smtClean="0"/>
            </a:br>
            <a:r>
              <a:rPr lang="ar-MA" dirty="0" smtClean="0">
                <a:effectLst/>
                <a:latin typeface="Arial" panose="020B0604020202020204" pitchFamily="34" charset="0"/>
              </a:rPr>
              <a:t>السهر على جودة التكوين وضمان مسايرته للتطور التكنولوجي الذي يعرفه القطاع وحاجيات المهنيين مع ضمان تقيد التأهيل</a:t>
            </a:r>
            <a:r>
              <a:rPr lang="ar-MA" dirty="0" smtClean="0"/>
              <a:t/>
            </a:r>
            <a:br>
              <a:rPr lang="ar-MA" dirty="0" smtClean="0"/>
            </a:br>
            <a:r>
              <a:rPr lang="ar-MA" dirty="0" smtClean="0">
                <a:effectLst/>
                <a:latin typeface="Arial" panose="020B0604020202020204" pitchFamily="34" charset="0"/>
              </a:rPr>
              <a:t>البحري بالنصوص التنظيمية الوطنية وبالمعايير الدولية الجاري بها العمل في الميدان؛</a:t>
            </a:r>
            <a:r>
              <a:rPr lang="ar-MA" dirty="0" smtClean="0"/>
              <a:t/>
            </a:r>
            <a:br>
              <a:rPr lang="ar-MA" dirty="0" smtClean="0"/>
            </a:br>
            <a:r>
              <a:rPr lang="ar-MA" dirty="0" smtClean="0">
                <a:effectLst/>
                <a:latin typeface="Arial" panose="020B0604020202020204" pitchFamily="34" charset="0"/>
              </a:rPr>
              <a:t>تنظيم دورات الإتقان وإعادة التدريب والتكوين المستمر بتنسيق مع المهنيين؛</a:t>
            </a:r>
            <a:r>
              <a:rPr lang="ar-MA" dirty="0" smtClean="0"/>
              <a:t/>
            </a:r>
            <a:br>
              <a:rPr lang="ar-MA" dirty="0" smtClean="0"/>
            </a:br>
            <a:r>
              <a:rPr lang="ar-MA" dirty="0" smtClean="0">
                <a:effectLst/>
                <a:latin typeface="Arial" panose="020B0604020202020204" pitchFamily="34" charset="0"/>
              </a:rPr>
              <a:t>تنظيم حملات للإرشاد البحري لفائدة العاملين بقطاع الصيد البحري؛</a:t>
            </a:r>
            <a:r>
              <a:rPr lang="ar-MA" dirty="0" smtClean="0"/>
              <a:t/>
            </a:r>
            <a:br>
              <a:rPr lang="ar-MA" dirty="0" smtClean="0"/>
            </a:br>
            <a:r>
              <a:rPr lang="ar-MA" dirty="0" smtClean="0">
                <a:effectLst/>
                <a:latin typeface="Arial" panose="020B0604020202020204" pitchFamily="34" charset="0"/>
              </a:rPr>
              <a:t>الإشراف على التكوين في مجال الصيد البحري وتسليم الشهادات وفقا للنصوص التشريعية والتنظيمية الجاري</a:t>
            </a:r>
            <a:r>
              <a:rPr lang="fr-FR" dirty="0" smtClean="0">
                <a:effectLst/>
                <a:latin typeface="Arial" panose="020B0604020202020204" pitchFamily="34" charset="0"/>
              </a:rPr>
              <a:t> </a:t>
            </a:r>
            <a:r>
              <a:rPr lang="ar-MA" dirty="0" smtClean="0">
                <a:effectLst/>
                <a:latin typeface="Arial" panose="020B0604020202020204" pitchFamily="34" charset="0"/>
              </a:rPr>
              <a:t>بها</a:t>
            </a:r>
            <a:r>
              <a:rPr lang="fr-FR" dirty="0" smtClean="0">
                <a:effectLst/>
                <a:latin typeface="Arial" panose="020B0604020202020204" pitchFamily="34" charset="0"/>
              </a:rPr>
              <a:t> </a:t>
            </a:r>
            <a:r>
              <a:rPr lang="ar-MA" dirty="0" smtClean="0">
                <a:effectLst/>
                <a:latin typeface="Arial" panose="020B0604020202020204" pitchFamily="34" charset="0"/>
              </a:rPr>
              <a:t>العمل؛</a:t>
            </a:r>
            <a:r>
              <a:rPr lang="ar-MA" dirty="0" smtClean="0"/>
              <a:t/>
            </a:r>
            <a:br>
              <a:rPr lang="ar-MA" dirty="0" smtClean="0"/>
            </a:br>
            <a:r>
              <a:rPr lang="ar-MA" dirty="0" smtClean="0">
                <a:effectLst/>
                <a:latin typeface="Arial" panose="020B0604020202020204" pitchFamily="34" charset="0"/>
              </a:rPr>
              <a:t>المساهمة في تعزيز التكوين المستمر لكل من المبحرين على متن السفن وكذا التقنيين والموظفين الإداريين في قطاع الصيد</a:t>
            </a:r>
            <a:r>
              <a:rPr lang="ar-MA" dirty="0" smtClean="0"/>
              <a:t/>
            </a:r>
            <a:br>
              <a:rPr lang="ar-MA" dirty="0" smtClean="0"/>
            </a:br>
            <a:r>
              <a:rPr lang="ar-MA" dirty="0" smtClean="0">
                <a:effectLst/>
                <a:latin typeface="Arial" panose="020B0604020202020204" pitchFamily="34" charset="0"/>
              </a:rPr>
              <a:t>البحري؛</a:t>
            </a:r>
            <a:r>
              <a:rPr lang="ar-MA" dirty="0" smtClean="0"/>
              <a:t/>
            </a:r>
            <a:br>
              <a:rPr lang="ar-MA" dirty="0" smtClean="0"/>
            </a:br>
            <a:r>
              <a:rPr lang="ar-MA" dirty="0" smtClean="0">
                <a:effectLst/>
                <a:latin typeface="Arial" panose="020B0604020202020204" pitchFamily="34" charset="0"/>
              </a:rPr>
              <a:t>تشجيع الدراسات والبحوث الأكاديمية والجامعية في مختلف تخصصات قطاع الصيد البحري؛</a:t>
            </a:r>
            <a:r>
              <a:rPr lang="ar-MA" dirty="0" smtClean="0"/>
              <a:t/>
            </a:r>
            <a:br>
              <a:rPr lang="ar-MA" dirty="0" smtClean="0"/>
            </a:br>
            <a:r>
              <a:rPr lang="ar-MA" dirty="0" smtClean="0">
                <a:effectLst/>
                <a:latin typeface="Arial" panose="020B0604020202020204" pitchFamily="34" charset="0"/>
              </a:rPr>
              <a:t>السهر فيما يخص سفن الصيد، على تطبيق النصوص التشريعية والتنظيمية المتعلقة بتسجيل رجال البحر،</a:t>
            </a:r>
            <a:r>
              <a:rPr lang="fr-FR" dirty="0" smtClean="0">
                <a:effectLst/>
                <a:latin typeface="Arial" panose="020B0604020202020204" pitchFamily="34" charset="0"/>
              </a:rPr>
              <a:t> </a:t>
            </a:r>
            <a:r>
              <a:rPr lang="ar-MA" dirty="0" smtClean="0">
                <a:effectLst/>
                <a:latin typeface="Arial" panose="020B0604020202020204" pitchFamily="34" charset="0"/>
              </a:rPr>
              <a:t>والعمل البحري والنظافة</a:t>
            </a:r>
            <a:r>
              <a:rPr lang="ar-MA" dirty="0" smtClean="0"/>
              <a:t/>
            </a:r>
            <a:br>
              <a:rPr lang="ar-MA" dirty="0" smtClean="0"/>
            </a:br>
            <a:r>
              <a:rPr lang="ar-MA" dirty="0" smtClean="0">
                <a:effectLst/>
                <a:latin typeface="Arial" panose="020B0604020202020204" pitchFamily="34" charset="0"/>
              </a:rPr>
              <a:t>وتنظيم العمل على متن السفن وتأليف الطاقم والنظام التأديبي والجنائي الخاص برجال البحر، وكذا إجراءات الصلح والتحكيم؛</a:t>
            </a:r>
            <a:r>
              <a:rPr lang="ar-MA" dirty="0" smtClean="0"/>
              <a:t/>
            </a:r>
            <a:br>
              <a:rPr lang="ar-MA" dirty="0" smtClean="0"/>
            </a:br>
            <a:r>
              <a:rPr lang="ar-MA" dirty="0" smtClean="0">
                <a:effectLst/>
                <a:latin typeface="Arial" panose="020B0604020202020204" pitchFamily="34" charset="0"/>
              </a:rPr>
              <a:t>إعداد المخطط الوطني لإنقاذ الأرواح البشرية في البحر وتسييره والسهر على تطبيقه، وذلك بتنسيق مع الإدارات المعنية؛</a:t>
            </a:r>
            <a:r>
              <a:rPr lang="ar-MA" dirty="0" smtClean="0"/>
              <a:t/>
            </a:r>
            <a:br>
              <a:rPr lang="ar-MA" dirty="0" smtClean="0"/>
            </a:br>
            <a:r>
              <a:rPr lang="ar-MA" dirty="0" smtClean="0">
                <a:effectLst/>
                <a:latin typeface="Arial" panose="020B0604020202020204" pitchFamily="34" charset="0"/>
              </a:rPr>
              <a:t>المساعدة والتشجيع على إحداث مؤسسات ذات طابع اجتماعي لفائدة رجال البحر والعاملين في الأنشطة الموازية في قطاع الصيد</a:t>
            </a:r>
            <a:r>
              <a:rPr lang="ar-MA" dirty="0" smtClean="0"/>
              <a:t/>
            </a:r>
            <a:br>
              <a:rPr lang="ar-MA" dirty="0" smtClean="0"/>
            </a:br>
            <a:r>
              <a:rPr lang="ar-MA" dirty="0" smtClean="0">
                <a:effectLst/>
                <a:latin typeface="Arial" panose="020B0604020202020204" pitchFamily="34" charset="0"/>
              </a:rPr>
              <a:t>البحري</a:t>
            </a:r>
            <a:endParaRPr lang="fr-FR" dirty="0"/>
          </a:p>
        </p:txBody>
      </p:sp>
    </p:spTree>
    <p:extLst>
      <p:ext uri="{BB962C8B-B14F-4D97-AF65-F5344CB8AC3E}">
        <p14:creationId xmlns:p14="http://schemas.microsoft.com/office/powerpoint/2010/main" val="49302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14</a:t>
            </a:fld>
            <a:endParaRPr lang="fr-FR"/>
          </a:p>
        </p:txBody>
      </p:sp>
      <p:grpSp>
        <p:nvGrpSpPr>
          <p:cNvPr id="19" name="Groupe 18"/>
          <p:cNvGrpSpPr/>
          <p:nvPr/>
        </p:nvGrpSpPr>
        <p:grpSpPr>
          <a:xfrm>
            <a:off x="1968125" y="2981879"/>
            <a:ext cx="9686778" cy="3224097"/>
            <a:chOff x="1785890" y="2215845"/>
            <a:chExt cx="8426548" cy="2875179"/>
          </a:xfrm>
        </p:grpSpPr>
        <p:grpSp>
          <p:nvGrpSpPr>
            <p:cNvPr id="18" name="Groupe 17"/>
            <p:cNvGrpSpPr/>
            <p:nvPr/>
          </p:nvGrpSpPr>
          <p:grpSpPr>
            <a:xfrm>
              <a:off x="2224219" y="2215845"/>
              <a:ext cx="7725166" cy="2787248"/>
              <a:chOff x="2224219" y="2215845"/>
              <a:chExt cx="7725166" cy="278724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0" y="2230465"/>
                <a:ext cx="4083705" cy="2772628"/>
              </a:xfrm>
              <a:prstGeom prst="rect">
                <a:avLst/>
              </a:prstGeom>
            </p:spPr>
          </p:pic>
        </p:grpSp>
        <p:sp>
          <p:nvSpPr>
            <p:cNvPr id="17" name="Rectangle 16"/>
            <p:cNvSpPr/>
            <p:nvPr/>
          </p:nvSpPr>
          <p:spPr>
            <a:xfrm>
              <a:off x="1785890" y="2230465"/>
              <a:ext cx="8426548" cy="286055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2060"/>
                </a:solidFill>
              </a:endParaRPr>
            </a:p>
          </p:txBody>
        </p:sp>
      </p:grpSp>
      <p:sp>
        <p:nvSpPr>
          <p:cNvPr id="23" name="Rectangle à coins arrondis 22"/>
          <p:cNvSpPr/>
          <p:nvPr/>
        </p:nvSpPr>
        <p:spPr>
          <a:xfrm>
            <a:off x="5790184" y="36237"/>
            <a:ext cx="2841674" cy="1057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Direction de contrôle des activités de la pêche</a:t>
            </a:r>
            <a:endParaRPr lang="fr-FR" b="1" dirty="0"/>
          </a:p>
        </p:txBody>
      </p:sp>
      <p:pic>
        <p:nvPicPr>
          <p:cNvPr id="26" name="Picture 7" descr="http://www.mpm.gov.ma/wps/wcm/connect/e189b8e9-1358-4103-8ccf-feebdb58c85e/ONP.jpg?MOD=AJPERES&amp;CACHEID=e189b8e9-1358-4103-8ccf-feebdb58c85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196" y="5717545"/>
            <a:ext cx="22288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mpm.gov.ma/wps/wcm/connect/dbb0b7e5-de37-419d-ace6-5dadf5499632/INRH.jpg?MOD=AJPERES&amp;CACHEID=dbb0b7e5-de37-419d-ace6-5dadf54996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883" y="5892825"/>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81742" y="113337"/>
            <a:ext cx="2089812" cy="1021555"/>
          </a:xfrm>
          <a:prstGeom prst="roundRect">
            <a:avLst/>
          </a:prstGeom>
          <a:solidFill>
            <a:schemeClr val="accent6">
              <a:lumMod val="40000"/>
              <a:lumOff val="60000"/>
            </a:schemeClr>
          </a:solidFill>
          <a:ln>
            <a:solidFill>
              <a:schemeClr val="tx2"/>
            </a:solidFill>
          </a:ln>
        </p:spPr>
        <p:txBody>
          <a:bodyPr wrap="square" rtlCol="0">
            <a:noAutofit/>
          </a:bodyPr>
          <a:lstStyle/>
          <a:p>
            <a:r>
              <a:rPr lang="fr-FR" sz="1600" b="1" dirty="0" smtClean="0"/>
              <a:t>Direction de la pêche Maritime</a:t>
            </a:r>
            <a:endParaRPr lang="fr-FR" sz="1600" b="1" dirty="0"/>
          </a:p>
        </p:txBody>
      </p:sp>
      <p:sp>
        <p:nvSpPr>
          <p:cNvPr id="37" name="ZoneTexte 36"/>
          <p:cNvSpPr txBox="1"/>
          <p:nvPr/>
        </p:nvSpPr>
        <p:spPr>
          <a:xfrm>
            <a:off x="8747509" y="65665"/>
            <a:ext cx="3249637" cy="1110739"/>
          </a:xfrm>
          <a:prstGeom prst="roundRect">
            <a:avLst/>
          </a:prstGeom>
          <a:solidFill>
            <a:srgbClr val="00B0F0"/>
          </a:solidFill>
        </p:spPr>
        <p:txBody>
          <a:bodyPr wrap="square" rtlCol="0">
            <a:noAutofit/>
          </a:bodyPr>
          <a:lstStyle/>
          <a:p>
            <a:pPr algn="ctr"/>
            <a:r>
              <a:rPr lang="fr-FR" b="1" dirty="0" smtClean="0">
                <a:solidFill>
                  <a:schemeClr val="bg1"/>
                </a:solidFill>
              </a:rPr>
              <a:t>Direction des Industries de la Pêche Maritime</a:t>
            </a:r>
            <a:endParaRPr lang="fr-FR" b="1" dirty="0">
              <a:solidFill>
                <a:schemeClr val="bg1"/>
              </a:solidFill>
            </a:endParaRP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5424" y="2967490"/>
            <a:ext cx="2771775" cy="164782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5617" y="3119552"/>
            <a:ext cx="3000375" cy="152400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7669" y="4541127"/>
            <a:ext cx="3028950" cy="1514475"/>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8262" y="4435085"/>
            <a:ext cx="3028950" cy="1514475"/>
          </a:xfrm>
          <a:prstGeom prst="rect">
            <a:avLst/>
          </a:prstGeom>
        </p:spPr>
      </p:pic>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42751" y="3378158"/>
            <a:ext cx="2609850" cy="1752600"/>
          </a:xfrm>
          <a:prstGeom prst="rect">
            <a:avLst/>
          </a:prstGeom>
        </p:spPr>
      </p:pic>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79783" y="2399576"/>
            <a:ext cx="1714500" cy="2667000"/>
          </a:xfrm>
          <a:prstGeom prst="rect">
            <a:avLst/>
          </a:prstGeom>
        </p:spPr>
      </p:pic>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5892" y="2090812"/>
            <a:ext cx="1800225" cy="2543175"/>
          </a:xfrm>
          <a:prstGeom prst="rect">
            <a:avLst/>
          </a:prstGeom>
        </p:spPr>
      </p:pic>
      <p:sp>
        <p:nvSpPr>
          <p:cNvPr id="24" name="ZoneTexte 23"/>
          <p:cNvSpPr txBox="1"/>
          <p:nvPr/>
        </p:nvSpPr>
        <p:spPr>
          <a:xfrm>
            <a:off x="2320117" y="84680"/>
            <a:ext cx="3321504" cy="1021556"/>
          </a:xfrm>
          <a:prstGeom prst="roundRect">
            <a:avLst/>
          </a:prstGeom>
          <a:solidFill>
            <a:srgbClr val="002060"/>
          </a:solidFill>
        </p:spPr>
        <p:txBody>
          <a:bodyPr wrap="square" rtlCol="0">
            <a:spAutoFit/>
          </a:bodyPr>
          <a:lstStyle/>
          <a:p>
            <a:pPr algn="ctr"/>
            <a:r>
              <a:rPr lang="fr-FR" b="1" dirty="0" smtClean="0">
                <a:solidFill>
                  <a:schemeClr val="bg1"/>
                </a:solidFill>
              </a:rPr>
              <a:t>Direction de la Formation Maritime, des gens de Mer et de sauvetage</a:t>
            </a:r>
            <a:endParaRPr lang="fr-FR" b="1" dirty="0">
              <a:solidFill>
                <a:schemeClr val="bg1"/>
              </a:solidFill>
            </a:endParaRPr>
          </a:p>
        </p:txBody>
      </p:sp>
      <p:sp>
        <p:nvSpPr>
          <p:cNvPr id="32" name="ZoneTexte 31"/>
          <p:cNvSpPr txBox="1"/>
          <p:nvPr/>
        </p:nvSpPr>
        <p:spPr>
          <a:xfrm>
            <a:off x="2367628" y="1210958"/>
            <a:ext cx="3318176" cy="802739"/>
          </a:xfrm>
          <a:prstGeom prst="roundRect">
            <a:avLst/>
          </a:prstGeom>
          <a:solidFill>
            <a:schemeClr val="accent5">
              <a:lumMod val="40000"/>
              <a:lumOff val="60000"/>
            </a:schemeClr>
          </a:solidFill>
        </p:spPr>
        <p:txBody>
          <a:bodyPr wrap="square" rtlCol="0">
            <a:noAutofit/>
          </a:bodyPr>
          <a:lstStyle/>
          <a:p>
            <a:r>
              <a:rPr lang="fr-FR" sz="1600" b="1" dirty="0" smtClean="0">
                <a:solidFill>
                  <a:srgbClr val="002060"/>
                </a:solidFill>
              </a:rPr>
              <a:t>Direction de la stratégie et de la coopération:</a:t>
            </a:r>
            <a:endParaRPr lang="fr-FR" sz="1600" b="1" dirty="0">
              <a:solidFill>
                <a:srgbClr val="002060"/>
              </a:solidFill>
            </a:endParaRPr>
          </a:p>
        </p:txBody>
      </p:sp>
      <p:pic>
        <p:nvPicPr>
          <p:cNvPr id="34" name="Picture 9" descr="http://www.mpm.gov.ma/wps/wcm/connect/6b2f4661-7963-4276-90c2-e3f7beef0c7b/ANADA.jpg?MOD=AJPERES&amp;CACHEID=6b2f4661-7963-4276-90c2-e3f7beef0c7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9945" y="5706521"/>
            <a:ext cx="2031314" cy="11484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7001" y="6437615"/>
            <a:ext cx="5711500" cy="369332"/>
          </a:xfrm>
          <a:prstGeom prst="rect">
            <a:avLst/>
          </a:prstGeom>
        </p:spPr>
        <p:txBody>
          <a:bodyPr wrap="none">
            <a:spAutoFit/>
          </a:bodyPr>
          <a:lstStyle/>
          <a:p>
            <a:pPr lvl="0"/>
            <a:r>
              <a:rPr lang="fr-FR" b="1" dirty="0" smtClean="0"/>
              <a:t>Promouvoir le développement de l’aquaculture nationale:</a:t>
            </a:r>
            <a:endParaRPr lang="fr-FR" dirty="0"/>
          </a:p>
        </p:txBody>
      </p:sp>
    </p:spTree>
    <p:extLst>
      <p:ext uri="{BB962C8B-B14F-4D97-AF65-F5344CB8AC3E}">
        <p14:creationId xmlns:p14="http://schemas.microsoft.com/office/powerpoint/2010/main" val="373849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390486" y="1767359"/>
            <a:ext cx="8977392" cy="4016911"/>
            <a:chOff x="2224219" y="2215845"/>
            <a:chExt cx="7725166" cy="278724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0" y="2230465"/>
              <a:ext cx="4083705" cy="2772628"/>
            </a:xfrm>
            <a:prstGeom prst="rect">
              <a:avLst/>
            </a:prstGeom>
          </p:spPr>
        </p:pic>
      </p:grpSp>
      <p:sp>
        <p:nvSpPr>
          <p:cNvPr id="23" name="Rectangle à coins arrondis 22"/>
          <p:cNvSpPr/>
          <p:nvPr/>
        </p:nvSpPr>
        <p:spPr>
          <a:xfrm>
            <a:off x="5790184" y="36237"/>
            <a:ext cx="2841674" cy="1057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Direction de contrôle des activités de la pêche</a:t>
            </a:r>
            <a:endParaRPr lang="fr-FR" b="1"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784" y="3707758"/>
            <a:ext cx="2771775" cy="1647825"/>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907" y="2205490"/>
            <a:ext cx="3000375" cy="15240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9654" y="4190774"/>
            <a:ext cx="3028950" cy="1514475"/>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3081" y="3876749"/>
            <a:ext cx="3028950" cy="1514475"/>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3369" y="2594153"/>
            <a:ext cx="2609850" cy="1752600"/>
          </a:xfrm>
          <a:prstGeom prst="rect">
            <a:avLst/>
          </a:prstGeom>
        </p:spPr>
      </p:pic>
      <p:pic>
        <p:nvPicPr>
          <p:cNvPr id="21" name="Imag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9177" y="2036111"/>
            <a:ext cx="1714500" cy="2667000"/>
          </a:xfrm>
          <a:prstGeom prst="rect">
            <a:avLst/>
          </a:prstGeom>
        </p:spPr>
      </p:pic>
      <p:pic>
        <p:nvPicPr>
          <p:cNvPr id="22"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3493" y="1935892"/>
            <a:ext cx="1800225" cy="2543175"/>
          </a:xfrm>
          <a:prstGeom prst="rect">
            <a:avLst/>
          </a:prstGeom>
        </p:spPr>
      </p:pic>
      <p:sp>
        <p:nvSpPr>
          <p:cNvPr id="24" name="ZoneTexte 23"/>
          <p:cNvSpPr txBox="1"/>
          <p:nvPr/>
        </p:nvSpPr>
        <p:spPr>
          <a:xfrm>
            <a:off x="2320117" y="84680"/>
            <a:ext cx="3321504" cy="1021556"/>
          </a:xfrm>
          <a:prstGeom prst="roundRect">
            <a:avLst/>
          </a:prstGeom>
          <a:solidFill>
            <a:srgbClr val="002060"/>
          </a:solidFill>
        </p:spPr>
        <p:txBody>
          <a:bodyPr wrap="square" rtlCol="0">
            <a:spAutoFit/>
          </a:bodyPr>
          <a:lstStyle/>
          <a:p>
            <a:pPr algn="ctr"/>
            <a:r>
              <a:rPr lang="fr-FR" b="1" dirty="0" smtClean="0">
                <a:solidFill>
                  <a:schemeClr val="bg1"/>
                </a:solidFill>
              </a:rPr>
              <a:t>Direction de la Formation Maritime, des gens de Mer et de sauvetage</a:t>
            </a:r>
            <a:endParaRPr lang="fr-FR" b="1" dirty="0">
              <a:solidFill>
                <a:schemeClr val="bg1"/>
              </a:solidFill>
            </a:endParaRPr>
          </a:p>
        </p:txBody>
      </p:sp>
      <p:sp>
        <p:nvSpPr>
          <p:cNvPr id="12" name="Rectangle 11"/>
          <p:cNvSpPr/>
          <p:nvPr/>
        </p:nvSpPr>
        <p:spPr>
          <a:xfrm>
            <a:off x="1392689" y="1672600"/>
            <a:ext cx="9875520" cy="4230234"/>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964641" y="1181487"/>
            <a:ext cx="2089812" cy="1021555"/>
          </a:xfrm>
          <a:prstGeom prst="roundRect">
            <a:avLst/>
          </a:prstGeom>
          <a:solidFill>
            <a:schemeClr val="accent6">
              <a:lumMod val="40000"/>
              <a:lumOff val="60000"/>
            </a:schemeClr>
          </a:solidFill>
          <a:ln>
            <a:solidFill>
              <a:schemeClr val="tx2"/>
            </a:solidFill>
          </a:ln>
        </p:spPr>
        <p:txBody>
          <a:bodyPr wrap="square" rtlCol="0">
            <a:noAutofit/>
          </a:bodyPr>
          <a:lstStyle/>
          <a:p>
            <a:r>
              <a:rPr lang="fr-FR" sz="1600" b="1" dirty="0" smtClean="0"/>
              <a:t>Direction de la pêche Maritime</a:t>
            </a:r>
            <a:endParaRPr lang="fr-FR" sz="1600" b="1" dirty="0"/>
          </a:p>
        </p:txBody>
      </p:sp>
      <p:sp>
        <p:nvSpPr>
          <p:cNvPr id="37" name="ZoneTexte 36"/>
          <p:cNvSpPr txBox="1"/>
          <p:nvPr/>
        </p:nvSpPr>
        <p:spPr>
          <a:xfrm>
            <a:off x="6954633" y="863932"/>
            <a:ext cx="3249637" cy="1110739"/>
          </a:xfrm>
          <a:prstGeom prst="roundRect">
            <a:avLst/>
          </a:prstGeom>
          <a:solidFill>
            <a:srgbClr val="00B0F0"/>
          </a:solidFill>
        </p:spPr>
        <p:txBody>
          <a:bodyPr wrap="square" rtlCol="0">
            <a:noAutofit/>
          </a:bodyPr>
          <a:lstStyle/>
          <a:p>
            <a:pPr algn="ctr"/>
            <a:r>
              <a:rPr lang="fr-FR" b="1" dirty="0" smtClean="0">
                <a:solidFill>
                  <a:schemeClr val="bg1"/>
                </a:solidFill>
              </a:rPr>
              <a:t>Direction des Industries de la Pêche Maritime</a:t>
            </a:r>
            <a:endParaRPr lang="fr-FR" b="1" dirty="0">
              <a:solidFill>
                <a:schemeClr val="bg1"/>
              </a:solidFill>
            </a:endParaRPr>
          </a:p>
        </p:txBody>
      </p:sp>
      <p:sp>
        <p:nvSpPr>
          <p:cNvPr id="32" name="ZoneTexte 31"/>
          <p:cNvSpPr txBox="1"/>
          <p:nvPr/>
        </p:nvSpPr>
        <p:spPr>
          <a:xfrm>
            <a:off x="1467297" y="1210958"/>
            <a:ext cx="3318176" cy="802739"/>
          </a:xfrm>
          <a:prstGeom prst="roundRect">
            <a:avLst/>
          </a:prstGeom>
          <a:solidFill>
            <a:schemeClr val="accent5">
              <a:lumMod val="40000"/>
              <a:lumOff val="60000"/>
            </a:schemeClr>
          </a:solidFill>
        </p:spPr>
        <p:txBody>
          <a:bodyPr wrap="square" rtlCol="0">
            <a:noAutofit/>
          </a:bodyPr>
          <a:lstStyle/>
          <a:p>
            <a:r>
              <a:rPr lang="fr-FR" sz="1600" b="1" dirty="0" smtClean="0">
                <a:solidFill>
                  <a:srgbClr val="002060"/>
                </a:solidFill>
              </a:rPr>
              <a:t>Direction de la stratégie et de la coopération:</a:t>
            </a:r>
            <a:endParaRPr lang="fr-FR" sz="1600" b="1" dirty="0">
              <a:solidFill>
                <a:srgbClr val="002060"/>
              </a:solidFill>
            </a:endParaRPr>
          </a:p>
        </p:txBody>
      </p:sp>
      <p:grpSp>
        <p:nvGrpSpPr>
          <p:cNvPr id="9" name="Groupe 8"/>
          <p:cNvGrpSpPr/>
          <p:nvPr/>
        </p:nvGrpSpPr>
        <p:grpSpPr>
          <a:xfrm>
            <a:off x="1848416" y="5029171"/>
            <a:ext cx="8350307" cy="1280344"/>
            <a:chOff x="2748747" y="5029171"/>
            <a:chExt cx="8350307" cy="1280344"/>
          </a:xfrm>
        </p:grpSpPr>
        <p:pic>
          <p:nvPicPr>
            <p:cNvPr id="26" name="Picture 7" descr="http://www.mpm.gov.ma/wps/wcm/connect/e189b8e9-1358-4103-8ccf-feebdb58c85e/ONP.jpg?MOD=AJPERES&amp;CACHEID=e189b8e9-1358-4103-8ccf-feebdb58c85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70204" y="5281894"/>
              <a:ext cx="22288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mpm.gov.ma/wps/wcm/connect/dbb0b7e5-de37-419d-ace6-5dadf5499632/INRH.jpg?MOD=AJPERES&amp;CACHEID=dbb0b7e5-de37-419d-ace6-5dadf54996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1118" y="5290340"/>
              <a:ext cx="223837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http://www.mpm.gov.ma/wps/wcm/connect/6b2f4661-7963-4276-90c2-e3f7beef0c7b/ANADA.jpg?MOD=AJPERES&amp;CACHEID=6b2f4661-7963-4276-90c2-e3f7beef0c7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8747" y="5029171"/>
              <a:ext cx="2031314" cy="114843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Pentagone 26"/>
          <p:cNvSpPr/>
          <p:nvPr/>
        </p:nvSpPr>
        <p:spPr>
          <a:xfrm rot="5400000">
            <a:off x="8610082" y="3035875"/>
            <a:ext cx="5243168" cy="49075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2060"/>
                </a:solidFill>
              </a:rPr>
              <a:t>ACTIVITES SUPPORT/: budget, RH……….</a:t>
            </a:r>
            <a:endParaRPr lang="fr-FR" sz="2000" b="1" dirty="0">
              <a:solidFill>
                <a:srgbClr val="002060"/>
              </a:solidFill>
            </a:endParaRPr>
          </a:p>
        </p:txBody>
      </p:sp>
      <p:sp>
        <p:nvSpPr>
          <p:cNvPr id="28" name="Pentagone 27"/>
          <p:cNvSpPr/>
          <p:nvPr/>
        </p:nvSpPr>
        <p:spPr>
          <a:xfrm rot="5400000">
            <a:off x="-1834156" y="3113011"/>
            <a:ext cx="5243168" cy="49075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002060"/>
                </a:solidFill>
              </a:rPr>
              <a:t>APPUI JURIDIQUE</a:t>
            </a:r>
            <a:endParaRPr lang="fr-FR" sz="2000" b="1" dirty="0">
              <a:solidFill>
                <a:srgbClr val="002060"/>
              </a:solidFill>
            </a:endParaRPr>
          </a:p>
        </p:txBody>
      </p:sp>
      <p:sp>
        <p:nvSpPr>
          <p:cNvPr id="29" name="Chevron 28"/>
          <p:cNvSpPr/>
          <p:nvPr/>
        </p:nvSpPr>
        <p:spPr>
          <a:xfrm>
            <a:off x="31988" y="6313088"/>
            <a:ext cx="11882651" cy="63365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2"/>
                </a:solidFill>
              </a:rPr>
              <a:t>CONTRÔLE ET AUDIT INTERNE</a:t>
            </a:r>
            <a:endParaRPr lang="fr-FR" sz="2000" b="1" dirty="0">
              <a:solidFill>
                <a:schemeClr val="bg2"/>
              </a:solidFill>
            </a:endParaRPr>
          </a:p>
        </p:txBody>
      </p:sp>
      <p:sp>
        <p:nvSpPr>
          <p:cNvPr id="13" name="ZoneTexte 12"/>
          <p:cNvSpPr txBox="1"/>
          <p:nvPr/>
        </p:nvSpPr>
        <p:spPr>
          <a:xfrm>
            <a:off x="196948" y="337625"/>
            <a:ext cx="1270349" cy="369332"/>
          </a:xfrm>
          <a:prstGeom prst="rect">
            <a:avLst/>
          </a:prstGeom>
          <a:solidFill>
            <a:schemeClr val="accent2"/>
          </a:solidFill>
        </p:spPr>
        <p:txBody>
          <a:bodyPr wrap="square" rtlCol="0">
            <a:spAutoFit/>
          </a:bodyPr>
          <a:lstStyle/>
          <a:p>
            <a:pPr algn="ctr"/>
            <a:r>
              <a:rPr lang="fr-FR" b="1" dirty="0" smtClean="0">
                <a:solidFill>
                  <a:schemeClr val="bg1"/>
                </a:solidFill>
              </a:rPr>
              <a:t>DAGJ</a:t>
            </a:r>
            <a:endParaRPr lang="fr-FR" b="1" dirty="0">
              <a:solidFill>
                <a:schemeClr val="bg1"/>
              </a:solidFill>
            </a:endParaRPr>
          </a:p>
        </p:txBody>
      </p:sp>
      <p:sp>
        <p:nvSpPr>
          <p:cNvPr id="30" name="ZoneTexte 29"/>
          <p:cNvSpPr txBox="1"/>
          <p:nvPr/>
        </p:nvSpPr>
        <p:spPr>
          <a:xfrm>
            <a:off x="10492155" y="176780"/>
            <a:ext cx="1270349" cy="369332"/>
          </a:xfrm>
          <a:prstGeom prst="rect">
            <a:avLst/>
          </a:prstGeom>
          <a:solidFill>
            <a:schemeClr val="accent2"/>
          </a:solidFill>
        </p:spPr>
        <p:txBody>
          <a:bodyPr wrap="square" rtlCol="0">
            <a:spAutoFit/>
          </a:bodyPr>
          <a:lstStyle/>
          <a:p>
            <a:pPr algn="ctr"/>
            <a:r>
              <a:rPr lang="fr-FR" b="1" dirty="0" smtClean="0">
                <a:solidFill>
                  <a:schemeClr val="bg1"/>
                </a:solidFill>
              </a:rPr>
              <a:t>DAGJ</a:t>
            </a:r>
            <a:endParaRPr lang="fr-FR" b="1" dirty="0">
              <a:solidFill>
                <a:schemeClr val="bg1"/>
              </a:solidFill>
            </a:endParaRPr>
          </a:p>
        </p:txBody>
      </p:sp>
      <p:sp>
        <p:nvSpPr>
          <p:cNvPr id="14" name="ZoneTexte 13"/>
          <p:cNvSpPr txBox="1"/>
          <p:nvPr/>
        </p:nvSpPr>
        <p:spPr>
          <a:xfrm>
            <a:off x="476009" y="6430753"/>
            <a:ext cx="2880608" cy="369332"/>
          </a:xfrm>
          <a:prstGeom prst="rect">
            <a:avLst/>
          </a:prstGeom>
          <a:solidFill>
            <a:srgbClr val="00B050"/>
          </a:solidFill>
        </p:spPr>
        <p:txBody>
          <a:bodyPr wrap="square" rtlCol="0">
            <a:spAutoFit/>
          </a:bodyPr>
          <a:lstStyle/>
          <a:p>
            <a:r>
              <a:rPr lang="fr-FR" b="1" dirty="0" smtClean="0">
                <a:solidFill>
                  <a:schemeClr val="bg1"/>
                </a:solidFill>
              </a:rPr>
              <a:t>INSPECTION GENERALE</a:t>
            </a:r>
            <a:endParaRPr lang="fr-FR" b="1" dirty="0">
              <a:solidFill>
                <a:schemeClr val="bg1"/>
              </a:solidFill>
            </a:endParaRPr>
          </a:p>
        </p:txBody>
      </p:sp>
    </p:spTree>
    <p:extLst>
      <p:ext uri="{BB962C8B-B14F-4D97-AF65-F5344CB8AC3E}">
        <p14:creationId xmlns:p14="http://schemas.microsoft.com/office/powerpoint/2010/main" val="19271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3" grpId="0" animBg="1"/>
      <p:bldP spid="30"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ndir un rectangle avec un coin diagonal 9"/>
          <p:cNvSpPr/>
          <p:nvPr/>
        </p:nvSpPr>
        <p:spPr>
          <a:xfrm>
            <a:off x="154745" y="670850"/>
            <a:ext cx="5514535" cy="6081649"/>
          </a:xfrm>
          <a:prstGeom prst="round2DiagRect">
            <a:avLst/>
          </a:prstGeom>
          <a:solidFill>
            <a:schemeClr val="accent1">
              <a:lumMod val="40000"/>
              <a:lumOff val="60000"/>
              <a:alpha val="33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010529" y="3648748"/>
            <a:ext cx="4013982" cy="1869743"/>
          </a:xfrm>
          <a:prstGeom prst="rect">
            <a:avLst/>
          </a:prstGeom>
          <a:ln>
            <a:solidFill>
              <a:schemeClr val="accent1">
                <a:shade val="50000"/>
              </a:schemeClr>
            </a:solidFill>
          </a:ln>
        </p:spPr>
        <p:txBody>
          <a:bodyPr wrap="square">
            <a:spAutoFit/>
          </a:bodyPr>
          <a:lstStyle/>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 la Stratégie et de la Coopération. </a:t>
            </a:r>
            <a:endParaRPr lang="fr-FR" sz="1050" dirty="0" smtClean="0">
              <a:effectLst/>
              <a:latin typeface="Calibri" panose="020F0502020204030204" pitchFamily="34" charset="0"/>
              <a:ea typeface="Calibri" panose="020F0502020204030204" pitchFamily="34" charset="0"/>
              <a:cs typeface="Arial" panose="020B0604020202020204" pitchFamily="34" charset="0"/>
            </a:endParaRPr>
          </a:p>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 la Pêche Maritime.</a:t>
            </a:r>
            <a:endParaRPr lang="fr-FR" sz="1050" dirty="0" smtClean="0">
              <a:effectLst/>
              <a:latin typeface="Calibri" panose="020F0502020204030204" pitchFamily="34" charset="0"/>
              <a:ea typeface="Calibri" panose="020F0502020204030204" pitchFamily="34" charset="0"/>
              <a:cs typeface="Arial" panose="020B0604020202020204" pitchFamily="34" charset="0"/>
            </a:endParaRPr>
          </a:p>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 l’Industrie de la Pêche.</a:t>
            </a:r>
            <a:endParaRPr lang="fr-FR" sz="1050" dirty="0" smtClean="0">
              <a:effectLst/>
              <a:latin typeface="Calibri" panose="020F0502020204030204" pitchFamily="34" charset="0"/>
              <a:ea typeface="Calibri" panose="020F0502020204030204" pitchFamily="34" charset="0"/>
              <a:cs typeface="Arial" panose="020B0604020202020204" pitchFamily="34" charset="0"/>
            </a:endParaRPr>
          </a:p>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 Contrôle des Activités de Pêche.</a:t>
            </a:r>
            <a:endParaRPr lang="fr-FR" sz="1050" dirty="0" smtClean="0">
              <a:effectLst/>
              <a:latin typeface="Calibri" panose="020F0502020204030204" pitchFamily="34" charset="0"/>
              <a:ea typeface="Calibri" panose="020F0502020204030204" pitchFamily="34" charset="0"/>
              <a:cs typeface="Arial" panose="020B0604020202020204" pitchFamily="34" charset="0"/>
            </a:endParaRPr>
          </a:p>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 Formation Maritime des Gens de la Mer et Sauvetage.</a:t>
            </a:r>
            <a:endParaRPr lang="fr-FR" sz="1050" dirty="0" smtClean="0">
              <a:effectLst/>
              <a:latin typeface="Calibri" panose="020F0502020204030204" pitchFamily="34" charset="0"/>
              <a:ea typeface="Calibri" panose="020F0502020204030204" pitchFamily="34" charset="0"/>
              <a:cs typeface="Arial" panose="020B0604020202020204" pitchFamily="34" charset="0"/>
            </a:endParaRPr>
          </a:p>
          <a:p>
            <a:pPr marL="228600" lvl="0" indent="-228600">
              <a:lnSpc>
                <a:spcPct val="150000"/>
              </a:lnSpc>
              <a:spcAft>
                <a:spcPts val="0"/>
              </a:spcAft>
              <a:buFont typeface="+mj-lt"/>
              <a:buAutoNum type="arabicPeriod"/>
            </a:pPr>
            <a:r>
              <a:rPr lang="fr-FR" sz="1100" dirty="0" smtClean="0">
                <a:effectLst/>
                <a:latin typeface="Times New Roman" panose="02020603050405020304" pitchFamily="18" charset="0"/>
                <a:ea typeface="Calibri" panose="020F0502020204030204" pitchFamily="34" charset="0"/>
                <a:cs typeface="Arial" panose="020B0604020202020204" pitchFamily="34" charset="0"/>
              </a:rPr>
              <a:t>Direction des Affaires Générales et Juridiques.</a:t>
            </a:r>
            <a:endParaRPr lang="fr-FR"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à coins arrondis 3"/>
          <p:cNvSpPr/>
          <p:nvPr/>
        </p:nvSpPr>
        <p:spPr>
          <a:xfrm>
            <a:off x="5472333" y="1249732"/>
            <a:ext cx="3179298" cy="787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Ministre</a:t>
            </a:r>
            <a:endParaRPr lang="fr-FR" sz="2000" b="1" dirty="0"/>
          </a:p>
        </p:txBody>
      </p:sp>
      <p:sp>
        <p:nvSpPr>
          <p:cNvPr id="5" name="Organigramme : Alternative 4"/>
          <p:cNvSpPr/>
          <p:nvPr/>
        </p:nvSpPr>
        <p:spPr>
          <a:xfrm>
            <a:off x="1519310" y="2546740"/>
            <a:ext cx="3052690" cy="745588"/>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215">
              <a:lnSpc>
                <a:spcPct val="150000"/>
              </a:lnSpc>
              <a:spcAft>
                <a:spcPts val="0"/>
              </a:spcAft>
            </a:pPr>
            <a:r>
              <a:rPr lang="fr-FR" b="1" dirty="0" smtClean="0">
                <a:effectLst/>
                <a:latin typeface="Times New Roman" panose="02020603050405020304" pitchFamily="18" charset="0"/>
                <a:ea typeface="Calibri" panose="020F0502020204030204" pitchFamily="34" charset="0"/>
                <a:cs typeface="Arial" panose="020B0604020202020204" pitchFamily="34" charset="0"/>
              </a:rPr>
              <a:t>Secrétariat Général</a:t>
            </a:r>
            <a:endParaRPr lang="fr-FR" sz="16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p:cNvSpPr txBox="1"/>
          <p:nvPr/>
        </p:nvSpPr>
        <p:spPr>
          <a:xfrm>
            <a:off x="998806" y="5874911"/>
            <a:ext cx="4037428" cy="523220"/>
          </a:xfrm>
          <a:prstGeom prst="rect">
            <a:avLst/>
          </a:prstGeom>
          <a:noFill/>
          <a:ln>
            <a:solidFill>
              <a:schemeClr val="accent1">
                <a:shade val="50000"/>
              </a:schemeClr>
            </a:solidFill>
          </a:ln>
        </p:spPr>
        <p:txBody>
          <a:bodyPr wrap="square" rtlCol="0">
            <a:spAutoFit/>
          </a:bodyPr>
          <a:lstStyle/>
          <a:p>
            <a:r>
              <a:rPr lang="fr-FR" sz="1400" dirty="0" smtClean="0"/>
              <a:t>18 Délégations des Pêches Maritime</a:t>
            </a:r>
          </a:p>
          <a:p>
            <a:r>
              <a:rPr lang="fr-FR" sz="1400" dirty="0" smtClean="0"/>
              <a:t>14 S/Délégations</a:t>
            </a:r>
            <a:endParaRPr lang="fr-FR" sz="1400" dirty="0"/>
          </a:p>
        </p:txBody>
      </p:sp>
      <p:sp>
        <p:nvSpPr>
          <p:cNvPr id="8" name="ZoneTexte 7"/>
          <p:cNvSpPr txBox="1"/>
          <p:nvPr/>
        </p:nvSpPr>
        <p:spPr>
          <a:xfrm>
            <a:off x="1800664" y="1449129"/>
            <a:ext cx="1378635" cy="919401"/>
          </a:xfrm>
          <a:prstGeom prst="flowChartAlternateProcess">
            <a:avLst/>
          </a:prstGeom>
          <a:solidFill>
            <a:schemeClr val="accent5">
              <a:lumMod val="40000"/>
              <a:lumOff val="60000"/>
            </a:schemeClr>
          </a:solidFill>
          <a:ln>
            <a:noFill/>
          </a:ln>
        </p:spPr>
        <p:txBody>
          <a:bodyPr wrap="square" rtlCol="0">
            <a:spAutoFit/>
          </a:bodyPr>
          <a:lstStyle/>
          <a:p>
            <a:r>
              <a:rPr lang="fr-FR" sz="1600" b="1" dirty="0" smtClean="0">
                <a:solidFill>
                  <a:schemeClr val="bg1"/>
                </a:solidFill>
              </a:rPr>
              <a:t>ONP</a:t>
            </a:r>
          </a:p>
          <a:p>
            <a:r>
              <a:rPr lang="fr-FR" sz="1600" b="1" dirty="0" smtClean="0">
                <a:solidFill>
                  <a:schemeClr val="bg1"/>
                </a:solidFill>
              </a:rPr>
              <a:t>INRH</a:t>
            </a:r>
          </a:p>
          <a:p>
            <a:r>
              <a:rPr lang="fr-FR" sz="1600" b="1" dirty="0" smtClean="0">
                <a:solidFill>
                  <a:schemeClr val="bg1"/>
                </a:solidFill>
              </a:rPr>
              <a:t>ANDA</a:t>
            </a:r>
            <a:endParaRPr lang="fr-FR" sz="1600" b="1" dirty="0">
              <a:solidFill>
                <a:schemeClr val="bg1"/>
              </a:solidFill>
            </a:endParaRPr>
          </a:p>
        </p:txBody>
      </p:sp>
      <p:sp>
        <p:nvSpPr>
          <p:cNvPr id="9" name="ZoneTexte 8"/>
          <p:cNvSpPr txBox="1"/>
          <p:nvPr/>
        </p:nvSpPr>
        <p:spPr>
          <a:xfrm>
            <a:off x="1800663" y="670850"/>
            <a:ext cx="1969478" cy="578882"/>
          </a:xfrm>
          <a:prstGeom prst="flowChartAlternateProcess">
            <a:avLst/>
          </a:prstGeom>
          <a:solidFill>
            <a:schemeClr val="accent5">
              <a:lumMod val="40000"/>
              <a:lumOff val="60000"/>
            </a:schemeClr>
          </a:solidFill>
          <a:ln>
            <a:noFill/>
          </a:ln>
        </p:spPr>
        <p:txBody>
          <a:bodyPr wrap="square" rtlCol="0">
            <a:spAutoFit/>
          </a:bodyPr>
          <a:lstStyle/>
          <a:p>
            <a:r>
              <a:rPr lang="fr-FR" sz="1400" b="1" dirty="0" smtClean="0">
                <a:solidFill>
                  <a:schemeClr val="bg1"/>
                </a:solidFill>
              </a:rPr>
              <a:t>Organes consultatifs</a:t>
            </a:r>
          </a:p>
          <a:p>
            <a:r>
              <a:rPr lang="fr-FR" sz="1400" b="1" dirty="0" smtClean="0">
                <a:solidFill>
                  <a:schemeClr val="bg1"/>
                </a:solidFill>
              </a:rPr>
              <a:t>CPM &amp; FCPM</a:t>
            </a:r>
            <a:endParaRPr lang="fr-FR" sz="1400" b="1" dirty="0">
              <a:solidFill>
                <a:schemeClr val="bg1"/>
              </a:solidFill>
            </a:endParaRPr>
          </a:p>
        </p:txBody>
      </p:sp>
      <p:cxnSp>
        <p:nvCxnSpPr>
          <p:cNvPr id="12" name="Connecteur droit avec flèche 11"/>
          <p:cNvCxnSpPr>
            <a:stCxn id="4" idx="1"/>
            <a:endCxn id="5" idx="0"/>
          </p:cNvCxnSpPr>
          <p:nvPr/>
        </p:nvCxnSpPr>
        <p:spPr>
          <a:xfrm flipH="1">
            <a:off x="3045655" y="1643628"/>
            <a:ext cx="2426678" cy="90311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4" idx="1"/>
          </p:cNvCxnSpPr>
          <p:nvPr/>
        </p:nvCxnSpPr>
        <p:spPr>
          <a:xfrm flipH="1">
            <a:off x="3179299" y="1643628"/>
            <a:ext cx="2293034" cy="18498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4" idx="1"/>
          </p:cNvCxnSpPr>
          <p:nvPr/>
        </p:nvCxnSpPr>
        <p:spPr>
          <a:xfrm flipH="1" flipV="1">
            <a:off x="3770141" y="1038803"/>
            <a:ext cx="1702192" cy="60482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8989255" y="2546740"/>
            <a:ext cx="2912013" cy="73152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Inspection Générale</a:t>
            </a:r>
            <a:endParaRPr lang="fr-FR" b="1" dirty="0"/>
          </a:p>
        </p:txBody>
      </p:sp>
      <p:cxnSp>
        <p:nvCxnSpPr>
          <p:cNvPr id="22" name="Connecteur droit avec flèche 21"/>
          <p:cNvCxnSpPr>
            <a:endCxn id="2" idx="0"/>
          </p:cNvCxnSpPr>
          <p:nvPr/>
        </p:nvCxnSpPr>
        <p:spPr>
          <a:xfrm>
            <a:off x="3017520" y="3292328"/>
            <a:ext cx="0" cy="356420"/>
          </a:xfrm>
          <a:prstGeom prst="straightConnector1">
            <a:avLst/>
          </a:prstGeom>
          <a:ln w="12700">
            <a:solidFill>
              <a:srgbClr val="3E639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5" idx="1"/>
          </p:cNvCxnSpPr>
          <p:nvPr/>
        </p:nvCxnSpPr>
        <p:spPr>
          <a:xfrm flipH="1">
            <a:off x="365760" y="2919534"/>
            <a:ext cx="1153550" cy="6553"/>
          </a:xfrm>
          <a:prstGeom prst="line">
            <a:avLst/>
          </a:prstGeom>
          <a:ln w="12700">
            <a:solidFill>
              <a:srgbClr val="3E639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37625" y="2919534"/>
            <a:ext cx="0" cy="3368731"/>
          </a:xfrm>
          <a:prstGeom prst="line">
            <a:avLst/>
          </a:prstGeom>
          <a:ln w="12700">
            <a:solidFill>
              <a:srgbClr val="3E6391"/>
            </a:solidFill>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337625" y="6285587"/>
            <a:ext cx="661181" cy="0"/>
          </a:xfrm>
          <a:prstGeom prst="straightConnector1">
            <a:avLst/>
          </a:prstGeom>
          <a:ln w="12700">
            <a:solidFill>
              <a:srgbClr val="3E639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5165781" y="3509295"/>
            <a:ext cx="3485850" cy="1232714"/>
            <a:chOff x="5165781" y="2918445"/>
            <a:chExt cx="3485850" cy="1094604"/>
          </a:xfrm>
        </p:grpSpPr>
        <p:sp>
          <p:nvSpPr>
            <p:cNvPr id="20" name="Carré corné 19"/>
            <p:cNvSpPr/>
            <p:nvPr/>
          </p:nvSpPr>
          <p:spPr>
            <a:xfrm>
              <a:off x="5852160" y="2918445"/>
              <a:ext cx="2799471" cy="109460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b="1" dirty="0" smtClean="0"/>
                <a:t>Management</a:t>
              </a:r>
            </a:p>
            <a:p>
              <a:pPr marL="285750" indent="-285750">
                <a:buFont typeface="Arial" panose="020B0604020202020204" pitchFamily="34" charset="0"/>
                <a:buChar char="•"/>
              </a:pPr>
              <a:r>
                <a:rPr lang="fr-FR" sz="1600" b="1" dirty="0" smtClean="0"/>
                <a:t>Pilotage</a:t>
              </a:r>
            </a:p>
            <a:p>
              <a:pPr marL="285750" indent="-285750">
                <a:buFont typeface="Arial" panose="020B0604020202020204" pitchFamily="34" charset="0"/>
                <a:buChar char="•"/>
              </a:pPr>
              <a:r>
                <a:rPr lang="fr-FR" sz="1600" b="1" dirty="0" smtClean="0"/>
                <a:t>Gestion</a:t>
              </a:r>
            </a:p>
            <a:p>
              <a:pPr marL="285750" indent="-285750">
                <a:buFont typeface="Arial" panose="020B0604020202020204" pitchFamily="34" charset="0"/>
                <a:buChar char="•"/>
              </a:pPr>
              <a:r>
                <a:rPr lang="fr-FR" sz="1600" b="1" dirty="0" smtClean="0"/>
                <a:t>Mise en œuvre des actions</a:t>
              </a:r>
              <a:endParaRPr lang="fr-FR" sz="1600" b="1" dirty="0"/>
            </a:p>
          </p:txBody>
        </p:sp>
        <p:sp>
          <p:nvSpPr>
            <p:cNvPr id="33" name="Chevron 32"/>
            <p:cNvSpPr/>
            <p:nvPr/>
          </p:nvSpPr>
          <p:spPr>
            <a:xfrm>
              <a:off x="5165781" y="3221606"/>
              <a:ext cx="253218" cy="386733"/>
            </a:xfrm>
            <a:prstGeom prst="chevron">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Chevron 33"/>
            <p:cNvSpPr/>
            <p:nvPr/>
          </p:nvSpPr>
          <p:spPr>
            <a:xfrm>
              <a:off x="5394377" y="3233242"/>
              <a:ext cx="253218" cy="386733"/>
            </a:xfrm>
            <a:prstGeom prst="chevron">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Chevron 34"/>
            <p:cNvSpPr/>
            <p:nvPr/>
          </p:nvSpPr>
          <p:spPr>
            <a:xfrm>
              <a:off x="5627373" y="3233242"/>
              <a:ext cx="253218" cy="386733"/>
            </a:xfrm>
            <a:prstGeom prst="chevron">
              <a:avLst/>
            </a:pr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7" name="ZoneTexte 36"/>
          <p:cNvSpPr txBox="1"/>
          <p:nvPr/>
        </p:nvSpPr>
        <p:spPr>
          <a:xfrm>
            <a:off x="9115864" y="3438786"/>
            <a:ext cx="2912013" cy="1285577"/>
          </a:xfrm>
          <a:prstGeom prst="foldedCorner">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fr-FR" sz="1600" b="1" dirty="0">
                <a:solidFill>
                  <a:schemeClr val="lt1"/>
                </a:solidFill>
              </a:rPr>
              <a:t>Appréciation </a:t>
            </a:r>
          </a:p>
          <a:p>
            <a:pPr marL="285750" indent="-285750">
              <a:buFont typeface="Arial" panose="020B0604020202020204" pitchFamily="34" charset="0"/>
              <a:buChar char="•"/>
            </a:pPr>
            <a:r>
              <a:rPr lang="fr-FR" sz="1600" b="1" dirty="0">
                <a:solidFill>
                  <a:schemeClr val="lt1"/>
                </a:solidFill>
              </a:rPr>
              <a:t>Analyse</a:t>
            </a:r>
          </a:p>
          <a:p>
            <a:pPr marL="285750" indent="-285750">
              <a:buFont typeface="Arial" panose="020B0604020202020204" pitchFamily="34" charset="0"/>
              <a:buChar char="•"/>
            </a:pPr>
            <a:r>
              <a:rPr lang="fr-FR" sz="1600" b="1" dirty="0">
                <a:solidFill>
                  <a:schemeClr val="lt1"/>
                </a:solidFill>
              </a:rPr>
              <a:t>Evaluation</a:t>
            </a:r>
          </a:p>
          <a:p>
            <a:pPr marL="285750" indent="-285750">
              <a:buFont typeface="Arial" panose="020B0604020202020204" pitchFamily="34" charset="0"/>
              <a:buChar char="•"/>
            </a:pPr>
            <a:r>
              <a:rPr lang="fr-FR" sz="1600" b="1" dirty="0" smtClean="0">
                <a:solidFill>
                  <a:schemeClr val="lt1"/>
                </a:solidFill>
              </a:rPr>
              <a:t>Recommandations</a:t>
            </a:r>
            <a:endParaRPr lang="fr-FR" sz="1600" b="1" dirty="0">
              <a:solidFill>
                <a:schemeClr val="lt1"/>
              </a:solidFill>
            </a:endParaRPr>
          </a:p>
        </p:txBody>
      </p:sp>
      <p:sp>
        <p:nvSpPr>
          <p:cNvPr id="38" name="Double flèche horizontale 37"/>
          <p:cNvSpPr/>
          <p:nvPr/>
        </p:nvSpPr>
        <p:spPr>
          <a:xfrm>
            <a:off x="8637564" y="3995232"/>
            <a:ext cx="436099" cy="291003"/>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Rattachement</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40" name="Organigramme : Délai 39"/>
          <p:cNvSpPr/>
          <p:nvPr/>
        </p:nvSpPr>
        <p:spPr>
          <a:xfrm>
            <a:off x="168812" y="-42204"/>
            <a:ext cx="745587" cy="750972"/>
          </a:xfrm>
          <a:prstGeom prst="flowChartDelay">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a:stCxn id="4" idx="3"/>
            <a:endCxn id="19" idx="0"/>
          </p:cNvCxnSpPr>
          <p:nvPr/>
        </p:nvCxnSpPr>
        <p:spPr>
          <a:xfrm>
            <a:off x="8651631" y="1643628"/>
            <a:ext cx="1793631" cy="90311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Missions et attributions</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3" name="Organigramme : Délai 2"/>
          <p:cNvSpPr/>
          <p:nvPr/>
        </p:nvSpPr>
        <p:spPr>
          <a:xfrm>
            <a:off x="168812" y="-42204"/>
            <a:ext cx="745587" cy="750972"/>
          </a:xfrm>
          <a:prstGeom prst="flowChartDelay">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2"/>
          <p:cNvSpPr>
            <a:spLocks noChangeArrowheads="1"/>
          </p:cNvSpPr>
          <p:nvPr/>
        </p:nvSpPr>
        <p:spPr bwMode="auto">
          <a:xfrm>
            <a:off x="2108946" y="708768"/>
            <a:ext cx="9294160" cy="1286094"/>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Article 154</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 Les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services publics </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sont organisés sur la base de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l’égal accès </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des citoyennes et citoyens, …. Ils sont soumis aux normes de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qualité</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de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transparence</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de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reddition des comptes </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et de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responsabilité…</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Article 156</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 Les services …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rendent compte de la gestion des deniers publics </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conformément à la législation en vigueur et </a:t>
            </a: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sont soumis</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à cet égard, </a:t>
            </a:r>
            <a:r>
              <a:rPr kumimoji="0" lang="fr-FR" sz="1400" b="1" i="0" u="sng" strike="noStrike" cap="none" normalizeH="0" baseline="0" dirty="0" smtClean="0">
                <a:ln>
                  <a:noFill/>
                </a:ln>
                <a:solidFill>
                  <a:srgbClr val="000000"/>
                </a:solidFill>
                <a:effectLst/>
                <a:latin typeface="Garamond" pitchFamily="18" charset="0"/>
                <a:ea typeface="Arial" pitchFamily="34" charset="0"/>
                <a:cs typeface="Arial" pitchFamily="34" charset="0"/>
              </a:rPr>
              <a:t>aux obligations de contrôle et d’évaluation</a:t>
            </a:r>
            <a:r>
              <a:rPr kumimoji="0" lang="fr-FR" sz="1400" b="0" i="0" u="sng" strike="noStrike" cap="none" normalizeH="0" baseline="0" dirty="0" smtClean="0">
                <a:ln>
                  <a:noFill/>
                </a:ln>
                <a:solidFill>
                  <a:srgbClr val="000000"/>
                </a:solidFill>
                <a:effectLst/>
                <a:latin typeface="Garamond" pitchFamily="18" charset="0"/>
                <a:ea typeface="Arial" pitchFamily="34" charset="0"/>
                <a:cs typeface="Arial" pitchFamily="34" charset="0"/>
              </a:rPr>
              <a:t>. </a:t>
            </a:r>
            <a:endParaRPr kumimoji="0" lang="fr-FR" sz="1400" b="0" i="0" u="sng"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2108946" y="2122628"/>
            <a:ext cx="9388289" cy="39282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50000"/>
              </a:lnSpc>
              <a:buClrTx/>
              <a:buSzTx/>
              <a:buFontTx/>
              <a:buNone/>
              <a:tabLst/>
            </a:pPr>
            <a:r>
              <a:rPr kumimoji="0" lang="fr-FR" sz="1200" b="0" i="0" u="sng" strike="noStrike" cap="none" normalizeH="0" baseline="0" dirty="0" smtClean="0">
                <a:ln>
                  <a:noFill/>
                </a:ln>
                <a:solidFill>
                  <a:schemeClr val="tx1"/>
                </a:solidFill>
                <a:effectLst/>
                <a:latin typeface="Garamond" pitchFamily="18" charset="0"/>
                <a:ea typeface="Arial" pitchFamily="34" charset="0"/>
                <a:cs typeface="Arial" pitchFamily="34" charset="0"/>
              </a:rPr>
              <a:t>Article 2</a:t>
            </a: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 L’inspection Générale a pour mission </a:t>
            </a:r>
            <a:r>
              <a:rPr kumimoji="0" lang="fr-FR" sz="1400" b="1" i="0" u="sng" strike="noStrike" cap="none" normalizeH="0" baseline="0" dirty="0" smtClean="0">
                <a:ln>
                  <a:noFill/>
                </a:ln>
                <a:solidFill>
                  <a:schemeClr val="tx1"/>
                </a:solidFill>
                <a:effectLst/>
                <a:latin typeface="Garamond" pitchFamily="18" charset="0"/>
                <a:ea typeface="Arial" pitchFamily="34" charset="0"/>
                <a:cs typeface="Arial" pitchFamily="34" charset="0"/>
              </a:rPr>
              <a:t>l’inspection, le contrôle, l’audit et l’évaluation </a:t>
            </a: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de la gestion des services centraux et décentralisés du ministère. Elle est également chargée de la </a:t>
            </a:r>
            <a:r>
              <a:rPr kumimoji="0" lang="fr-FR" sz="1200" b="1" i="0" u="sng" strike="noStrike" cap="none" normalizeH="0" baseline="0" dirty="0" smtClean="0">
                <a:ln>
                  <a:noFill/>
                </a:ln>
                <a:solidFill>
                  <a:schemeClr val="tx1"/>
                </a:solidFill>
                <a:effectLst/>
                <a:latin typeface="Garamond" pitchFamily="18" charset="0"/>
                <a:ea typeface="Arial" pitchFamily="34" charset="0"/>
                <a:cs typeface="Arial" pitchFamily="34" charset="0"/>
              </a:rPr>
              <a:t>coordination, des liens et du suivi </a:t>
            </a: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avec le Médiateur et de la coopération avec le CC, l’IGF et l’ICPC. Elle est en particulier chargée de :</a:t>
            </a:r>
          </a:p>
          <a:p>
            <a:pPr marL="0" marR="0" lvl="0" indent="0" algn="just" defTabSz="914400" rtl="0" eaLnBrk="1" fontAlgn="base" latinLnBrk="0" hangingPunct="1">
              <a:lnSpc>
                <a:spcPct val="150000"/>
              </a:lnSpc>
              <a:buClrTx/>
              <a:buSzTx/>
              <a:buFontTx/>
              <a:buNone/>
              <a:tabLst/>
            </a:pPr>
            <a:r>
              <a:rPr kumimoji="0" lang="fr-FR" sz="1200" b="1" i="0" u="sng" strike="noStrike" cap="none" normalizeH="0" baseline="0" dirty="0" smtClean="0">
                <a:ln>
                  <a:noFill/>
                </a:ln>
                <a:solidFill>
                  <a:schemeClr val="tx1"/>
                </a:solidFill>
                <a:effectLst/>
                <a:latin typeface="Garamond" pitchFamily="18" charset="0"/>
                <a:ea typeface="Arial" pitchFamily="34" charset="0"/>
                <a:cs typeface="Arial" pitchFamily="34" charset="0"/>
              </a:rPr>
              <a:t>Dans le domaine de l’inspection et du contrôle :</a:t>
            </a:r>
          </a:p>
          <a:p>
            <a:pPr marL="0" marR="0" lvl="1" indent="12700" algn="just"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Veiller au respect de l’application des textes législatifs et réglementaires et à la bonne gestion des fonds publics,</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Procéder aux contrôles et audits internes de </a:t>
            </a:r>
            <a:r>
              <a:rPr kumimoji="0" lang="fr-FR" sz="1200" b="0" i="0" strike="noStrike" cap="none" normalizeH="0" baseline="0" dirty="0" smtClean="0">
                <a:ln>
                  <a:noFill/>
                </a:ln>
                <a:solidFill>
                  <a:schemeClr val="tx1"/>
                </a:solidFill>
                <a:effectLst/>
                <a:latin typeface="Garamond" pitchFamily="18" charset="0"/>
                <a:ea typeface="Arial" pitchFamily="34" charset="0"/>
                <a:cs typeface="Arial" pitchFamily="34" charset="0"/>
              </a:rPr>
              <a:t>la </a:t>
            </a:r>
            <a:r>
              <a:rPr kumimoji="0" lang="fr-FR" sz="1200" i="0" strike="noStrike" cap="none" normalizeH="0" baseline="0" dirty="0" smtClean="0">
                <a:ln>
                  <a:noFill/>
                </a:ln>
                <a:solidFill>
                  <a:schemeClr val="tx1"/>
                </a:solidFill>
                <a:effectLst/>
                <a:latin typeface="Garamond" pitchFamily="18" charset="0"/>
                <a:ea typeface="Arial" pitchFamily="34" charset="0"/>
                <a:cs typeface="Arial" pitchFamily="34" charset="0"/>
              </a:rPr>
              <a:t>préparation, la passation et la réalisation des marchés publics,</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Enquêter sur les plaintes et doléances des citoyens, partenaires, des fonctionnaires, des agents et des salariés de l’administration.</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Appuyer les actions de l’administration en matière d’éthique, notamment </a:t>
            </a:r>
            <a:r>
              <a:rPr kumimoji="0" lang="fr-FR" sz="1200" b="1" i="0" u="sng" strike="noStrike" cap="none" normalizeH="0" baseline="0" dirty="0" smtClean="0">
                <a:ln>
                  <a:noFill/>
                </a:ln>
                <a:solidFill>
                  <a:schemeClr val="tx1"/>
                </a:solidFill>
                <a:effectLst/>
                <a:latin typeface="Garamond" pitchFamily="18" charset="0"/>
                <a:ea typeface="Arial" pitchFamily="34" charset="0"/>
                <a:cs typeface="Arial" pitchFamily="34" charset="0"/>
              </a:rPr>
              <a:t>les conflits d’intérêt </a:t>
            </a: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et en informer le Ministre.</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Suivre les recommandations des rapports de la Cour des Comptes, de l’IGF et de l’ICPC.</a:t>
            </a:r>
          </a:p>
          <a:p>
            <a:pPr marL="0" marR="0" lvl="0" indent="0" algn="just" defTabSz="914400" rtl="0" eaLnBrk="1" fontAlgn="base" latinLnBrk="0" hangingPunct="1">
              <a:lnSpc>
                <a:spcPct val="150000"/>
              </a:lnSpc>
              <a:buClrTx/>
              <a:buSzTx/>
              <a:buFontTx/>
              <a:buNone/>
              <a:tabLst/>
            </a:pPr>
            <a:r>
              <a:rPr kumimoji="0" lang="fr-FR" sz="1200" b="1" i="0" u="sng" strike="noStrike" cap="none" normalizeH="0" baseline="0" dirty="0" smtClean="0">
                <a:ln>
                  <a:noFill/>
                </a:ln>
                <a:solidFill>
                  <a:schemeClr val="tx1"/>
                </a:solidFill>
                <a:effectLst/>
                <a:latin typeface="Garamond" pitchFamily="18" charset="0"/>
                <a:ea typeface="Arial" pitchFamily="34" charset="0"/>
                <a:cs typeface="Arial" pitchFamily="34" charset="0"/>
              </a:rPr>
              <a:t>Dans le domaine de l’audit et de l’évaluation :</a:t>
            </a:r>
          </a:p>
          <a:p>
            <a:pPr marL="0" marR="0" lvl="1" algn="just"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Procéder à des actions d’audit et proposer des solutions pour améliorer le rendement et l’efficacité de l’administration,</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a:t>
            </a:r>
            <a:r>
              <a:rPr kumimoji="0" lang="fr-FR" sz="1200" i="0" strike="noStrike" cap="none" normalizeH="0" baseline="0" dirty="0" smtClean="0">
                <a:ln>
                  <a:noFill/>
                </a:ln>
                <a:solidFill>
                  <a:schemeClr val="tx1"/>
                </a:solidFill>
                <a:effectLst/>
                <a:latin typeface="Garamond" pitchFamily="18" charset="0"/>
                <a:ea typeface="Arial" pitchFamily="34" charset="0"/>
                <a:cs typeface="Arial" pitchFamily="34" charset="0"/>
              </a:rPr>
              <a:t>Auditer la tenue des registres d’inventaire immobilier, mobilier, des stocks et magasins,</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Evaluer les résultats et activités des services centraux et déconcentrés au regard des objectifs, et coûts qui en découlent,</a:t>
            </a:r>
          </a:p>
          <a:p>
            <a:pPr marL="0" marR="0" lvl="0" indent="0" algn="l" defTabSz="914400" rtl="0" eaLnBrk="1" fontAlgn="base" latinLnBrk="0" hangingPunct="1">
              <a:lnSpc>
                <a:spcPct val="150000"/>
              </a:lnSpc>
              <a:buClrTx/>
              <a:buSzTx/>
              <a:buFont typeface="Times New Roman" pitchFamily="18" charset="0"/>
              <a:buChar char="-"/>
              <a:tabLst/>
            </a:pP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Assurer </a:t>
            </a:r>
            <a:r>
              <a:rPr kumimoji="0" lang="fr-FR" sz="1200" b="1" i="0" u="sng" strike="noStrike" cap="none" normalizeH="0" baseline="0" dirty="0" smtClean="0">
                <a:ln>
                  <a:noFill/>
                </a:ln>
                <a:solidFill>
                  <a:schemeClr val="tx1"/>
                </a:solidFill>
                <a:effectLst/>
                <a:latin typeface="Garamond" pitchFamily="18" charset="0"/>
                <a:ea typeface="Arial" pitchFamily="34" charset="0"/>
                <a:cs typeface="Arial" pitchFamily="34" charset="0"/>
              </a:rPr>
              <a:t>le conseil</a:t>
            </a:r>
            <a:r>
              <a:rPr kumimoji="0" lang="fr-FR" sz="1200" b="0" i="0" u="none" strike="noStrike" cap="none" normalizeH="0" baseline="0" dirty="0" smtClean="0">
                <a:ln>
                  <a:noFill/>
                </a:ln>
                <a:solidFill>
                  <a:schemeClr val="tx1"/>
                </a:solidFill>
                <a:effectLst/>
                <a:latin typeface="Garamond" pitchFamily="18" charset="0"/>
                <a:ea typeface="Arial" pitchFamily="34" charset="0"/>
                <a:cs typeface="Arial" pitchFamily="34" charset="0"/>
              </a:rPr>
              <a:t>, le cas échéant et/ou à la demande des services.</a:t>
            </a:r>
          </a:p>
          <a:p>
            <a:pPr marL="0" marR="0" lvl="0" indent="0" algn="just" defTabSz="914400" rtl="0" eaLnBrk="1" fontAlgn="base" latinLnBrk="0" hangingPunct="1">
              <a:lnSpc>
                <a:spcPct val="150000"/>
              </a:lnSpc>
              <a:buClrTx/>
              <a:buSzTx/>
              <a:buFontTx/>
              <a:buNone/>
              <a:tabLst/>
            </a:pPr>
            <a:r>
              <a:rPr kumimoji="0" lang="fr-FR" sz="1200" b="0" i="0" u="none" strike="noStrike" cap="none" normalizeH="0" baseline="0" dirty="0" smtClean="0">
                <a:ln>
                  <a:noFill/>
                </a:ln>
                <a:solidFill>
                  <a:srgbClr val="000000"/>
                </a:solidFill>
                <a:effectLst/>
                <a:latin typeface="Garamond" pitchFamily="18" charset="0"/>
                <a:ea typeface="Arial" pitchFamily="34" charset="0"/>
                <a:cs typeface="Myriad Pro"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168811" y="744217"/>
            <a:ext cx="1831801" cy="1250645"/>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lvl="0" algn="just" fontAlgn="base">
              <a:spcBef>
                <a:spcPct val="0"/>
              </a:spcBef>
              <a:spcAft>
                <a:spcPct val="0"/>
              </a:spcAft>
            </a:pPr>
            <a:r>
              <a:rPr lang="fr-FR" sz="1400" b="1" dirty="0">
                <a:solidFill>
                  <a:srgbClr val="000000"/>
                </a:solidFill>
                <a:latin typeface="Garamond" pitchFamily="18" charset="0"/>
                <a:ea typeface="Arial" pitchFamily="34" charset="0"/>
                <a:cs typeface="Arial" pitchFamily="34" charset="0"/>
              </a:rPr>
              <a:t>La constitution de 2011 :</a:t>
            </a:r>
          </a:p>
          <a:p>
            <a:pPr lvl="0" algn="just" fontAlgn="base">
              <a:spcBef>
                <a:spcPct val="0"/>
              </a:spcBef>
              <a:spcAft>
                <a:spcPct val="0"/>
              </a:spcAft>
            </a:pPr>
            <a:r>
              <a:rPr lang="fr-FR" sz="1400" b="1" dirty="0">
                <a:solidFill>
                  <a:srgbClr val="000000"/>
                </a:solidFill>
                <a:latin typeface="Garamond" pitchFamily="18" charset="0"/>
                <a:ea typeface="Arial" pitchFamily="34" charset="0"/>
                <a:cs typeface="Arial" pitchFamily="34" charset="0"/>
              </a:rPr>
              <a:t>Le titre XII : de la bonne </a:t>
            </a:r>
            <a:r>
              <a:rPr lang="fr-FR" sz="1400" b="1" dirty="0" smtClean="0">
                <a:solidFill>
                  <a:srgbClr val="000000"/>
                </a:solidFill>
                <a:latin typeface="Garamond" pitchFamily="18" charset="0"/>
                <a:ea typeface="Arial" pitchFamily="34" charset="0"/>
                <a:cs typeface="Arial" pitchFamily="34" charset="0"/>
              </a:rPr>
              <a:t>gouvernance</a:t>
            </a:r>
            <a:endParaRPr lang="fr-FR" dirty="0"/>
          </a:p>
        </p:txBody>
      </p:sp>
      <p:sp>
        <p:nvSpPr>
          <p:cNvPr id="9" name="ZoneTexte 8"/>
          <p:cNvSpPr txBox="1"/>
          <p:nvPr/>
        </p:nvSpPr>
        <p:spPr>
          <a:xfrm>
            <a:off x="168810" y="2772353"/>
            <a:ext cx="1831801" cy="1571047"/>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lvl="0" algn="just" fontAlgn="base">
              <a:spcBef>
                <a:spcPct val="0"/>
              </a:spcBef>
              <a:spcAft>
                <a:spcPct val="0"/>
              </a:spcAft>
            </a:pPr>
            <a:r>
              <a:rPr lang="fr-FR" sz="1400" b="1" dirty="0">
                <a:solidFill>
                  <a:srgbClr val="000000"/>
                </a:solidFill>
                <a:latin typeface="Garamond" pitchFamily="18" charset="0"/>
                <a:ea typeface="Arial" pitchFamily="34" charset="0"/>
                <a:cs typeface="Arial" pitchFamily="34" charset="0"/>
              </a:rPr>
              <a:t>décret n° 2-11-112 du 23 juin 2011, relatif aux inspections générales des ministères. </a:t>
            </a:r>
            <a:endParaRPr lang="fr-FR" dirty="0"/>
          </a:p>
        </p:txBody>
      </p:sp>
      <p:sp>
        <p:nvSpPr>
          <p:cNvPr id="10" name="ZoneTexte 9"/>
          <p:cNvSpPr txBox="1"/>
          <p:nvPr/>
        </p:nvSpPr>
        <p:spPr>
          <a:xfrm>
            <a:off x="168809" y="5569044"/>
            <a:ext cx="1831801" cy="1167933"/>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lvl="0" algn="just" fontAlgn="base">
              <a:spcBef>
                <a:spcPct val="0"/>
              </a:spcBef>
              <a:spcAft>
                <a:spcPct val="0"/>
              </a:spcAft>
            </a:pPr>
            <a:r>
              <a:rPr lang="fr-FR" sz="1400" b="1" dirty="0">
                <a:solidFill>
                  <a:srgbClr val="000000"/>
                </a:solidFill>
                <a:latin typeface="Garamond" pitchFamily="18" charset="0"/>
                <a:ea typeface="Arial" pitchFamily="34" charset="0"/>
                <a:cs typeface="Arial" pitchFamily="34" charset="0"/>
              </a:rPr>
              <a:t>décret n° </a:t>
            </a:r>
            <a:r>
              <a:rPr lang="fr-FR" sz="1400" b="1" dirty="0" smtClean="0">
                <a:solidFill>
                  <a:srgbClr val="000000"/>
                </a:solidFill>
                <a:latin typeface="Garamond" pitchFamily="18" charset="0"/>
                <a:ea typeface="Arial" pitchFamily="34" charset="0"/>
                <a:cs typeface="Arial" pitchFamily="34" charset="0"/>
              </a:rPr>
              <a:t>2-15-890 du 24 Mars 2016, </a:t>
            </a:r>
            <a:r>
              <a:rPr lang="fr-FR" sz="1400" b="1" dirty="0">
                <a:solidFill>
                  <a:srgbClr val="000000"/>
                </a:solidFill>
                <a:latin typeface="Garamond" pitchFamily="18" charset="0"/>
                <a:ea typeface="Arial" pitchFamily="34" charset="0"/>
                <a:cs typeface="Arial" pitchFamily="34" charset="0"/>
              </a:rPr>
              <a:t>relatif aux </a:t>
            </a:r>
            <a:r>
              <a:rPr lang="fr-FR" sz="1400" b="1" dirty="0" smtClean="0">
                <a:solidFill>
                  <a:srgbClr val="000000"/>
                </a:solidFill>
                <a:latin typeface="Garamond" pitchFamily="18" charset="0"/>
                <a:ea typeface="Arial" pitchFamily="34" charset="0"/>
                <a:cs typeface="Arial" pitchFamily="34" charset="0"/>
              </a:rPr>
              <a:t>attributions du MPM</a:t>
            </a:r>
            <a:endParaRPr lang="fr-FR" dirty="0"/>
          </a:p>
        </p:txBody>
      </p:sp>
      <p:sp>
        <p:nvSpPr>
          <p:cNvPr id="11" name="Rectangle 2"/>
          <p:cNvSpPr>
            <a:spLocks noChangeArrowheads="1"/>
          </p:cNvSpPr>
          <p:nvPr/>
        </p:nvSpPr>
        <p:spPr bwMode="auto">
          <a:xfrm>
            <a:off x="2156010" y="6159310"/>
            <a:ext cx="9294160" cy="577667"/>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kumimoji="0" lang="fr-FR" sz="1400" b="1" i="0" u="none" strike="noStrike" cap="none" normalizeH="0" baseline="0" dirty="0" smtClean="0">
                <a:ln>
                  <a:noFill/>
                </a:ln>
                <a:solidFill>
                  <a:srgbClr val="000000"/>
                </a:solidFill>
                <a:effectLst/>
                <a:latin typeface="Garamond" pitchFamily="18" charset="0"/>
                <a:ea typeface="Arial" pitchFamily="34" charset="0"/>
                <a:cs typeface="Arial" pitchFamily="34" charset="0"/>
              </a:rPr>
              <a:t>Article 5</a:t>
            </a:r>
            <a:r>
              <a:rPr kumimoji="0" lang="fr-FR" sz="1400" b="0" i="0" u="none" strike="noStrike" cap="none" normalizeH="0" baseline="0" dirty="0" smtClean="0">
                <a:ln>
                  <a:noFill/>
                </a:ln>
                <a:solidFill>
                  <a:srgbClr val="000000"/>
                </a:solidFill>
                <a:effectLst/>
                <a:latin typeface="Garamond" pitchFamily="18" charset="0"/>
                <a:ea typeface="Arial" pitchFamily="34" charset="0"/>
                <a:cs typeface="Arial" pitchFamily="34" charset="0"/>
              </a:rPr>
              <a:t> L’Inspecteur Général exerce ses attributions en se référent aux dispositions du </a:t>
            </a:r>
            <a:r>
              <a:rPr kumimoji="0" lang="fr-FR" sz="1400" i="0" u="none" strike="noStrike" cap="none" normalizeH="0" baseline="0" dirty="0" smtClean="0">
                <a:ln>
                  <a:noFill/>
                </a:ln>
                <a:solidFill>
                  <a:srgbClr val="000000"/>
                </a:solidFill>
                <a:effectLst/>
                <a:latin typeface="Garamond" pitchFamily="18" charset="0"/>
                <a:ea typeface="Arial" pitchFamily="34" charset="0"/>
                <a:cs typeface="Arial" pitchFamily="34" charset="0"/>
              </a:rPr>
              <a:t>décret </a:t>
            </a:r>
            <a:r>
              <a:rPr lang="fr-FR" sz="1400" dirty="0">
                <a:solidFill>
                  <a:srgbClr val="000000"/>
                </a:solidFill>
                <a:latin typeface="Garamond" pitchFamily="18" charset="0"/>
                <a:ea typeface="Arial" pitchFamily="34" charset="0"/>
                <a:cs typeface="Arial" pitchFamily="34" charset="0"/>
              </a:rPr>
              <a:t>n° 2-11-112 du 23 juin 2011</a:t>
            </a:r>
            <a:r>
              <a:rPr kumimoji="0" lang="fr-FR" sz="1400" i="0" u="none" strike="noStrike" cap="none" normalizeH="0" dirty="0" smtClean="0">
                <a:ln>
                  <a:noFill/>
                </a:ln>
                <a:solidFill>
                  <a:srgbClr val="000000"/>
                </a:solidFill>
                <a:effectLst/>
                <a:latin typeface="Garamond" pitchFamily="18" charset="0"/>
                <a:ea typeface="Arial" pitchFamily="34" charset="0"/>
                <a:cs typeface="Arial" pitchFamily="34" charset="0"/>
              </a:rPr>
              <a:t> </a:t>
            </a:r>
            <a:endParaRPr kumimoji="0" lang="fr-FR" sz="1400" i="0" u="none" strike="noStrike" cap="none" normalizeH="0" baseline="0" dirty="0" smtClean="0">
              <a:ln>
                <a:noFill/>
              </a:ln>
              <a:solidFill>
                <a:srgbClr val="000000"/>
              </a:solidFill>
              <a:effectLst/>
              <a:latin typeface="Garamond" pitchFamily="18" charset="0"/>
              <a:ea typeface="Arial" pitchFamily="34" charset="0"/>
              <a:cs typeface="Arial" pitchFamily="34" charset="0"/>
            </a:endParaRPr>
          </a:p>
        </p:txBody>
      </p:sp>
    </p:spTree>
    <p:extLst>
      <p:ext uri="{BB962C8B-B14F-4D97-AF65-F5344CB8AC3E}">
        <p14:creationId xmlns:p14="http://schemas.microsoft.com/office/powerpoint/2010/main" val="637898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37" y="2361342"/>
            <a:ext cx="4345380" cy="1614793"/>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 name="Group 1"/>
          <p:cNvGrpSpPr/>
          <p:nvPr/>
        </p:nvGrpSpPr>
        <p:grpSpPr>
          <a:xfrm>
            <a:off x="925537" y="2169071"/>
            <a:ext cx="3551618" cy="2069849"/>
            <a:chOff x="1225103" y="762499"/>
            <a:chExt cx="2478453" cy="1312331"/>
          </a:xfrm>
        </p:grpSpPr>
        <p:sp>
          <p:nvSpPr>
            <p:cNvPr id="5" name="Freeform 20"/>
            <p:cNvSpPr/>
            <p:nvPr/>
          </p:nvSpPr>
          <p:spPr>
            <a:xfrm>
              <a:off x="3451279" y="769790"/>
              <a:ext cx="252277" cy="145253"/>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 name="Freeform 62"/>
            <p:cNvSpPr/>
            <p:nvPr/>
          </p:nvSpPr>
          <p:spPr>
            <a:xfrm flipV="1">
              <a:off x="1225103" y="763104"/>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 name="Freeform 63"/>
            <p:cNvSpPr/>
            <p:nvPr/>
          </p:nvSpPr>
          <p:spPr>
            <a:xfrm flipH="1">
              <a:off x="3451278" y="1930518"/>
              <a:ext cx="252277" cy="144312"/>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 name="Freeform 64"/>
            <p:cNvSpPr/>
            <p:nvPr/>
          </p:nvSpPr>
          <p:spPr>
            <a:xfrm>
              <a:off x="1225103" y="1930518"/>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 name="Freeform 61"/>
            <p:cNvSpPr/>
            <p:nvPr/>
          </p:nvSpPr>
          <p:spPr>
            <a:xfrm>
              <a:off x="1316419" y="762499"/>
              <a:ext cx="2297738" cy="1312222"/>
            </a:xfrm>
            <a:custGeom>
              <a:avLst/>
              <a:gdLst>
                <a:gd name="connsiteX0" fmla="*/ 164130 w 2297738"/>
                <a:gd name="connsiteY0" fmla="*/ 289993 h 1312222"/>
                <a:gd name="connsiteX1" fmla="*/ 2133608 w 2297738"/>
                <a:gd name="connsiteY1" fmla="*/ 289993 h 1312222"/>
                <a:gd name="connsiteX2" fmla="*/ 2133608 w 2297738"/>
                <a:gd name="connsiteY2" fmla="*/ 1055901 h 1312222"/>
                <a:gd name="connsiteX3" fmla="*/ 164130 w 2297738"/>
                <a:gd name="connsiteY3" fmla="*/ 1055901 h 1312222"/>
                <a:gd name="connsiteX4" fmla="*/ 0 w 2297738"/>
                <a:gd name="connsiteY4" fmla="*/ 1 h 1312222"/>
                <a:gd name="connsiteX5" fmla="*/ 164123 w 2297738"/>
                <a:gd name="connsiteY5" fmla="*/ 1 h 1312222"/>
                <a:gd name="connsiteX6" fmla="*/ 164123 w 2297738"/>
                <a:gd name="connsiteY6" fmla="*/ 1312222 h 1312222"/>
                <a:gd name="connsiteX7" fmla="*/ 0 w 2297738"/>
                <a:gd name="connsiteY7" fmla="*/ 1312222 h 1312222"/>
                <a:gd name="connsiteX8" fmla="*/ 2133615 w 2297738"/>
                <a:gd name="connsiteY8" fmla="*/ 0 h 1312222"/>
                <a:gd name="connsiteX9" fmla="*/ 2297738 w 2297738"/>
                <a:gd name="connsiteY9" fmla="*/ 0 h 1312222"/>
                <a:gd name="connsiteX10" fmla="*/ 2297738 w 2297738"/>
                <a:gd name="connsiteY10" fmla="*/ 1312221 h 1312222"/>
                <a:gd name="connsiteX11" fmla="*/ 2133615 w 2297738"/>
                <a:gd name="connsiteY11" fmla="*/ 1312221 h 1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738" h="1312222">
                  <a:moveTo>
                    <a:pt x="164130" y="289993"/>
                  </a:moveTo>
                  <a:lnTo>
                    <a:pt x="2133608" y="289993"/>
                  </a:lnTo>
                  <a:lnTo>
                    <a:pt x="2133608" y="1055901"/>
                  </a:lnTo>
                  <a:lnTo>
                    <a:pt x="164130" y="1055901"/>
                  </a:lnTo>
                  <a:close/>
                  <a:moveTo>
                    <a:pt x="0" y="1"/>
                  </a:moveTo>
                  <a:lnTo>
                    <a:pt x="164123" y="1"/>
                  </a:lnTo>
                  <a:lnTo>
                    <a:pt x="164123" y="1312222"/>
                  </a:lnTo>
                  <a:lnTo>
                    <a:pt x="0" y="1312222"/>
                  </a:lnTo>
                  <a:close/>
                  <a:moveTo>
                    <a:pt x="2133615" y="0"/>
                  </a:moveTo>
                  <a:lnTo>
                    <a:pt x="2297738" y="0"/>
                  </a:lnTo>
                  <a:lnTo>
                    <a:pt x="2297738" y="1312221"/>
                  </a:lnTo>
                  <a:lnTo>
                    <a:pt x="2133615" y="131222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sp>
        <p:nvSpPr>
          <p:cNvPr id="10" name="Rectangle 9"/>
          <p:cNvSpPr/>
          <p:nvPr/>
        </p:nvSpPr>
        <p:spPr>
          <a:xfrm>
            <a:off x="516209" y="4761948"/>
            <a:ext cx="4345380" cy="1614793"/>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6"/>
          <p:cNvGrpSpPr/>
          <p:nvPr/>
        </p:nvGrpSpPr>
        <p:grpSpPr>
          <a:xfrm>
            <a:off x="925537" y="4568978"/>
            <a:ext cx="3551618" cy="2070675"/>
            <a:chOff x="1225103" y="2148779"/>
            <a:chExt cx="2478453" cy="1312855"/>
          </a:xfrm>
          <a:solidFill>
            <a:schemeClr val="accent5">
              <a:lumMod val="20000"/>
              <a:lumOff val="80000"/>
            </a:schemeClr>
          </a:solidFill>
        </p:grpSpPr>
        <p:sp>
          <p:nvSpPr>
            <p:cNvPr id="12" name="Freeform 66"/>
            <p:cNvSpPr/>
            <p:nvPr/>
          </p:nvSpPr>
          <p:spPr>
            <a:xfrm>
              <a:off x="3451279" y="2148779"/>
              <a:ext cx="252277" cy="145253"/>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Freeform 68"/>
            <p:cNvSpPr/>
            <p:nvPr/>
          </p:nvSpPr>
          <p:spPr>
            <a:xfrm flipV="1">
              <a:off x="1225103" y="2149908"/>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Freeform 71"/>
            <p:cNvSpPr/>
            <p:nvPr/>
          </p:nvSpPr>
          <p:spPr>
            <a:xfrm flipH="1">
              <a:off x="3451278" y="3317322"/>
              <a:ext cx="252277" cy="144312"/>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Freeform 72"/>
            <p:cNvSpPr/>
            <p:nvPr/>
          </p:nvSpPr>
          <p:spPr>
            <a:xfrm>
              <a:off x="1225103" y="3317322"/>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76"/>
            <p:cNvSpPr/>
            <p:nvPr/>
          </p:nvSpPr>
          <p:spPr>
            <a:xfrm>
              <a:off x="1316419" y="2149303"/>
              <a:ext cx="2297738" cy="1312222"/>
            </a:xfrm>
            <a:custGeom>
              <a:avLst/>
              <a:gdLst>
                <a:gd name="connsiteX0" fmla="*/ 164130 w 2297738"/>
                <a:gd name="connsiteY0" fmla="*/ 289993 h 1312222"/>
                <a:gd name="connsiteX1" fmla="*/ 2133608 w 2297738"/>
                <a:gd name="connsiteY1" fmla="*/ 289993 h 1312222"/>
                <a:gd name="connsiteX2" fmla="*/ 2133608 w 2297738"/>
                <a:gd name="connsiteY2" fmla="*/ 1055901 h 1312222"/>
                <a:gd name="connsiteX3" fmla="*/ 164130 w 2297738"/>
                <a:gd name="connsiteY3" fmla="*/ 1055901 h 1312222"/>
                <a:gd name="connsiteX4" fmla="*/ 0 w 2297738"/>
                <a:gd name="connsiteY4" fmla="*/ 1 h 1312222"/>
                <a:gd name="connsiteX5" fmla="*/ 164123 w 2297738"/>
                <a:gd name="connsiteY5" fmla="*/ 1 h 1312222"/>
                <a:gd name="connsiteX6" fmla="*/ 164123 w 2297738"/>
                <a:gd name="connsiteY6" fmla="*/ 1312222 h 1312222"/>
                <a:gd name="connsiteX7" fmla="*/ 0 w 2297738"/>
                <a:gd name="connsiteY7" fmla="*/ 1312222 h 1312222"/>
                <a:gd name="connsiteX8" fmla="*/ 2133615 w 2297738"/>
                <a:gd name="connsiteY8" fmla="*/ 0 h 1312222"/>
                <a:gd name="connsiteX9" fmla="*/ 2297738 w 2297738"/>
                <a:gd name="connsiteY9" fmla="*/ 0 h 1312222"/>
                <a:gd name="connsiteX10" fmla="*/ 2297738 w 2297738"/>
                <a:gd name="connsiteY10" fmla="*/ 1312221 h 1312222"/>
                <a:gd name="connsiteX11" fmla="*/ 2133615 w 2297738"/>
                <a:gd name="connsiteY11" fmla="*/ 1312221 h 1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738" h="1312222">
                  <a:moveTo>
                    <a:pt x="164130" y="289993"/>
                  </a:moveTo>
                  <a:lnTo>
                    <a:pt x="2133608" y="289993"/>
                  </a:lnTo>
                  <a:lnTo>
                    <a:pt x="2133608" y="1055901"/>
                  </a:lnTo>
                  <a:lnTo>
                    <a:pt x="164130" y="1055901"/>
                  </a:lnTo>
                  <a:close/>
                  <a:moveTo>
                    <a:pt x="0" y="1"/>
                  </a:moveTo>
                  <a:lnTo>
                    <a:pt x="164123" y="1"/>
                  </a:lnTo>
                  <a:lnTo>
                    <a:pt x="164123" y="1312222"/>
                  </a:lnTo>
                  <a:lnTo>
                    <a:pt x="0" y="1312222"/>
                  </a:lnTo>
                  <a:close/>
                  <a:moveTo>
                    <a:pt x="2133615" y="0"/>
                  </a:moveTo>
                  <a:lnTo>
                    <a:pt x="2297738" y="0"/>
                  </a:lnTo>
                  <a:lnTo>
                    <a:pt x="2297738" y="1312221"/>
                  </a:lnTo>
                  <a:lnTo>
                    <a:pt x="2133615" y="1312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7" name="Rectangle 16"/>
          <p:cNvSpPr/>
          <p:nvPr/>
        </p:nvSpPr>
        <p:spPr>
          <a:xfrm>
            <a:off x="7587672" y="2410324"/>
            <a:ext cx="4345380" cy="1614793"/>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8" name="Group 4"/>
          <p:cNvGrpSpPr/>
          <p:nvPr/>
        </p:nvGrpSpPr>
        <p:grpSpPr>
          <a:xfrm>
            <a:off x="7997000" y="2217354"/>
            <a:ext cx="3551618" cy="2070675"/>
            <a:chOff x="5385701" y="798711"/>
            <a:chExt cx="2478453" cy="1312855"/>
          </a:xfrm>
          <a:solidFill>
            <a:schemeClr val="accent1">
              <a:lumMod val="40000"/>
              <a:lumOff val="60000"/>
            </a:schemeClr>
          </a:solidFill>
        </p:grpSpPr>
        <p:sp>
          <p:nvSpPr>
            <p:cNvPr id="19" name="Freeform 91"/>
            <p:cNvSpPr/>
            <p:nvPr/>
          </p:nvSpPr>
          <p:spPr>
            <a:xfrm>
              <a:off x="7611877" y="798711"/>
              <a:ext cx="252277" cy="145253"/>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Freeform 92"/>
            <p:cNvSpPr/>
            <p:nvPr/>
          </p:nvSpPr>
          <p:spPr>
            <a:xfrm flipV="1">
              <a:off x="5385701" y="799840"/>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93"/>
            <p:cNvSpPr/>
            <p:nvPr/>
          </p:nvSpPr>
          <p:spPr>
            <a:xfrm flipH="1">
              <a:off x="7611876" y="1967254"/>
              <a:ext cx="252277" cy="144312"/>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Freeform 94"/>
            <p:cNvSpPr/>
            <p:nvPr/>
          </p:nvSpPr>
          <p:spPr>
            <a:xfrm>
              <a:off x="5385701" y="1967254"/>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Freeform 96"/>
            <p:cNvSpPr/>
            <p:nvPr/>
          </p:nvSpPr>
          <p:spPr>
            <a:xfrm>
              <a:off x="5477017" y="799235"/>
              <a:ext cx="2297738" cy="1312222"/>
            </a:xfrm>
            <a:custGeom>
              <a:avLst/>
              <a:gdLst>
                <a:gd name="connsiteX0" fmla="*/ 164130 w 2297738"/>
                <a:gd name="connsiteY0" fmla="*/ 289993 h 1312222"/>
                <a:gd name="connsiteX1" fmla="*/ 2133608 w 2297738"/>
                <a:gd name="connsiteY1" fmla="*/ 289993 h 1312222"/>
                <a:gd name="connsiteX2" fmla="*/ 2133608 w 2297738"/>
                <a:gd name="connsiteY2" fmla="*/ 1055901 h 1312222"/>
                <a:gd name="connsiteX3" fmla="*/ 164130 w 2297738"/>
                <a:gd name="connsiteY3" fmla="*/ 1055901 h 1312222"/>
                <a:gd name="connsiteX4" fmla="*/ 0 w 2297738"/>
                <a:gd name="connsiteY4" fmla="*/ 1 h 1312222"/>
                <a:gd name="connsiteX5" fmla="*/ 164123 w 2297738"/>
                <a:gd name="connsiteY5" fmla="*/ 1 h 1312222"/>
                <a:gd name="connsiteX6" fmla="*/ 164123 w 2297738"/>
                <a:gd name="connsiteY6" fmla="*/ 1312222 h 1312222"/>
                <a:gd name="connsiteX7" fmla="*/ 0 w 2297738"/>
                <a:gd name="connsiteY7" fmla="*/ 1312222 h 1312222"/>
                <a:gd name="connsiteX8" fmla="*/ 2133615 w 2297738"/>
                <a:gd name="connsiteY8" fmla="*/ 0 h 1312222"/>
                <a:gd name="connsiteX9" fmla="*/ 2297738 w 2297738"/>
                <a:gd name="connsiteY9" fmla="*/ 0 h 1312222"/>
                <a:gd name="connsiteX10" fmla="*/ 2297738 w 2297738"/>
                <a:gd name="connsiteY10" fmla="*/ 1312221 h 1312222"/>
                <a:gd name="connsiteX11" fmla="*/ 2133615 w 2297738"/>
                <a:gd name="connsiteY11" fmla="*/ 1312221 h 1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738" h="1312222">
                  <a:moveTo>
                    <a:pt x="164130" y="289993"/>
                  </a:moveTo>
                  <a:lnTo>
                    <a:pt x="2133608" y="289993"/>
                  </a:lnTo>
                  <a:lnTo>
                    <a:pt x="2133608" y="1055901"/>
                  </a:lnTo>
                  <a:lnTo>
                    <a:pt x="164130" y="1055901"/>
                  </a:lnTo>
                  <a:close/>
                  <a:moveTo>
                    <a:pt x="0" y="1"/>
                  </a:moveTo>
                  <a:lnTo>
                    <a:pt x="164123" y="1"/>
                  </a:lnTo>
                  <a:lnTo>
                    <a:pt x="164123" y="1312222"/>
                  </a:lnTo>
                  <a:lnTo>
                    <a:pt x="0" y="1312222"/>
                  </a:lnTo>
                  <a:close/>
                  <a:moveTo>
                    <a:pt x="2133615" y="0"/>
                  </a:moveTo>
                  <a:lnTo>
                    <a:pt x="2297738" y="0"/>
                  </a:lnTo>
                  <a:lnTo>
                    <a:pt x="2297738" y="1312221"/>
                  </a:lnTo>
                  <a:lnTo>
                    <a:pt x="2133615" y="1312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4" name="Rectangle 23"/>
          <p:cNvSpPr/>
          <p:nvPr/>
        </p:nvSpPr>
        <p:spPr>
          <a:xfrm>
            <a:off x="7588628" y="4798181"/>
            <a:ext cx="4345380" cy="1614793"/>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5" name="Group 7"/>
          <p:cNvGrpSpPr/>
          <p:nvPr/>
        </p:nvGrpSpPr>
        <p:grpSpPr>
          <a:xfrm>
            <a:off x="7997956" y="4605211"/>
            <a:ext cx="3551618" cy="2070675"/>
            <a:chOff x="5386418" y="2175954"/>
            <a:chExt cx="2478453" cy="1312855"/>
          </a:xfrm>
          <a:solidFill>
            <a:srgbClr val="0070C0"/>
          </a:solidFill>
        </p:grpSpPr>
        <p:sp>
          <p:nvSpPr>
            <p:cNvPr id="26" name="Freeform 98"/>
            <p:cNvSpPr/>
            <p:nvPr/>
          </p:nvSpPr>
          <p:spPr>
            <a:xfrm>
              <a:off x="7612594" y="2175954"/>
              <a:ext cx="252277" cy="145253"/>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7" name="Freeform 99"/>
            <p:cNvSpPr/>
            <p:nvPr/>
          </p:nvSpPr>
          <p:spPr>
            <a:xfrm flipV="1">
              <a:off x="5386418" y="2177083"/>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8" name="Freeform 100"/>
            <p:cNvSpPr/>
            <p:nvPr/>
          </p:nvSpPr>
          <p:spPr>
            <a:xfrm flipH="1">
              <a:off x="7612593" y="3344497"/>
              <a:ext cx="252277" cy="144312"/>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6551"/>
                <a:gd name="connsiteX1" fmla="*/ 90624 w 252277"/>
                <a:gd name="connsiteY1" fmla="*/ 166551 h 166551"/>
                <a:gd name="connsiteX2" fmla="*/ 252277 w 252277"/>
                <a:gd name="connsiteY2" fmla="*/ 165463 h 166551"/>
                <a:gd name="connsiteX3" fmla="*/ 160565 w 252277"/>
                <a:gd name="connsiteY3" fmla="*/ 0 h 166551"/>
                <a:gd name="connsiteX4" fmla="*/ 0 w 252277"/>
                <a:gd name="connsiteY4" fmla="*/ 0 h 16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6551">
                  <a:moveTo>
                    <a:pt x="0" y="0"/>
                  </a:moveTo>
                  <a:lnTo>
                    <a:pt x="90624" y="166551"/>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 name="Freeform 101"/>
            <p:cNvSpPr/>
            <p:nvPr/>
          </p:nvSpPr>
          <p:spPr>
            <a:xfrm>
              <a:off x="5386418" y="3344497"/>
              <a:ext cx="252277" cy="143489"/>
            </a:xfrm>
            <a:custGeom>
              <a:avLst/>
              <a:gdLst>
                <a:gd name="connsiteX0" fmla="*/ 0 w 250372"/>
                <a:gd name="connsiteY0" fmla="*/ 0 h 157843"/>
                <a:gd name="connsiteX1" fmla="*/ 92529 w 250372"/>
                <a:gd name="connsiteY1" fmla="*/ 155121 h 157843"/>
                <a:gd name="connsiteX2" fmla="*/ 250372 w 250372"/>
                <a:gd name="connsiteY2" fmla="*/ 157843 h 157843"/>
                <a:gd name="connsiteX3" fmla="*/ 160565 w 250372"/>
                <a:gd name="connsiteY3" fmla="*/ 0 h 157843"/>
                <a:gd name="connsiteX4" fmla="*/ 0 w 250372"/>
                <a:gd name="connsiteY4" fmla="*/ 0 h 157843"/>
                <a:gd name="connsiteX0" fmla="*/ 0 w 250372"/>
                <a:gd name="connsiteY0" fmla="*/ 0 h 168456"/>
                <a:gd name="connsiteX1" fmla="*/ 92529 w 250372"/>
                <a:gd name="connsiteY1" fmla="*/ 168456 h 168456"/>
                <a:gd name="connsiteX2" fmla="*/ 250372 w 250372"/>
                <a:gd name="connsiteY2" fmla="*/ 157843 h 168456"/>
                <a:gd name="connsiteX3" fmla="*/ 160565 w 250372"/>
                <a:gd name="connsiteY3" fmla="*/ 0 h 168456"/>
                <a:gd name="connsiteX4" fmla="*/ 0 w 250372"/>
                <a:gd name="connsiteY4" fmla="*/ 0 h 168456"/>
                <a:gd name="connsiteX0" fmla="*/ 0 w 254182"/>
                <a:gd name="connsiteY0" fmla="*/ 0 h 169273"/>
                <a:gd name="connsiteX1" fmla="*/ 92529 w 254182"/>
                <a:gd name="connsiteY1" fmla="*/ 168456 h 169273"/>
                <a:gd name="connsiteX2" fmla="*/ 254182 w 254182"/>
                <a:gd name="connsiteY2" fmla="*/ 169273 h 169273"/>
                <a:gd name="connsiteX3" fmla="*/ 160565 w 254182"/>
                <a:gd name="connsiteY3" fmla="*/ 0 h 169273"/>
                <a:gd name="connsiteX4" fmla="*/ 0 w 254182"/>
                <a:gd name="connsiteY4" fmla="*/ 0 h 169273"/>
                <a:gd name="connsiteX0" fmla="*/ 0 w 252277"/>
                <a:gd name="connsiteY0" fmla="*/ 0 h 168456"/>
                <a:gd name="connsiteX1" fmla="*/ 92529 w 252277"/>
                <a:gd name="connsiteY1" fmla="*/ 168456 h 168456"/>
                <a:gd name="connsiteX2" fmla="*/ 252277 w 252277"/>
                <a:gd name="connsiteY2" fmla="*/ 165463 h 168456"/>
                <a:gd name="connsiteX3" fmla="*/ 160565 w 252277"/>
                <a:gd name="connsiteY3" fmla="*/ 0 h 168456"/>
                <a:gd name="connsiteX4" fmla="*/ 0 w 252277"/>
                <a:gd name="connsiteY4" fmla="*/ 0 h 168456"/>
                <a:gd name="connsiteX0" fmla="*/ 0 w 252277"/>
                <a:gd name="connsiteY0" fmla="*/ 0 h 165463"/>
                <a:gd name="connsiteX1" fmla="*/ 92529 w 252277"/>
                <a:gd name="connsiteY1" fmla="*/ 164646 h 165463"/>
                <a:gd name="connsiteX2" fmla="*/ 252277 w 252277"/>
                <a:gd name="connsiteY2" fmla="*/ 165463 h 165463"/>
                <a:gd name="connsiteX3" fmla="*/ 160565 w 252277"/>
                <a:gd name="connsiteY3" fmla="*/ 0 h 165463"/>
                <a:gd name="connsiteX4" fmla="*/ 0 w 252277"/>
                <a:gd name="connsiteY4" fmla="*/ 0 h 16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7" h="165463">
                  <a:moveTo>
                    <a:pt x="0" y="0"/>
                  </a:moveTo>
                  <a:lnTo>
                    <a:pt x="92529" y="164646"/>
                  </a:lnTo>
                  <a:lnTo>
                    <a:pt x="252277" y="165463"/>
                  </a:lnTo>
                  <a:lnTo>
                    <a:pt x="160565"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30" name="Freeform 103"/>
            <p:cNvSpPr/>
            <p:nvPr/>
          </p:nvSpPr>
          <p:spPr>
            <a:xfrm>
              <a:off x="5477734" y="2176478"/>
              <a:ext cx="2297738" cy="1312222"/>
            </a:xfrm>
            <a:custGeom>
              <a:avLst/>
              <a:gdLst>
                <a:gd name="connsiteX0" fmla="*/ 164130 w 2297738"/>
                <a:gd name="connsiteY0" fmla="*/ 289993 h 1312222"/>
                <a:gd name="connsiteX1" fmla="*/ 2133608 w 2297738"/>
                <a:gd name="connsiteY1" fmla="*/ 289993 h 1312222"/>
                <a:gd name="connsiteX2" fmla="*/ 2133608 w 2297738"/>
                <a:gd name="connsiteY2" fmla="*/ 1055901 h 1312222"/>
                <a:gd name="connsiteX3" fmla="*/ 164130 w 2297738"/>
                <a:gd name="connsiteY3" fmla="*/ 1055901 h 1312222"/>
                <a:gd name="connsiteX4" fmla="*/ 0 w 2297738"/>
                <a:gd name="connsiteY4" fmla="*/ 1 h 1312222"/>
                <a:gd name="connsiteX5" fmla="*/ 164123 w 2297738"/>
                <a:gd name="connsiteY5" fmla="*/ 1 h 1312222"/>
                <a:gd name="connsiteX6" fmla="*/ 164123 w 2297738"/>
                <a:gd name="connsiteY6" fmla="*/ 1312222 h 1312222"/>
                <a:gd name="connsiteX7" fmla="*/ 0 w 2297738"/>
                <a:gd name="connsiteY7" fmla="*/ 1312222 h 1312222"/>
                <a:gd name="connsiteX8" fmla="*/ 2133615 w 2297738"/>
                <a:gd name="connsiteY8" fmla="*/ 0 h 1312222"/>
                <a:gd name="connsiteX9" fmla="*/ 2297738 w 2297738"/>
                <a:gd name="connsiteY9" fmla="*/ 0 h 1312222"/>
                <a:gd name="connsiteX10" fmla="*/ 2297738 w 2297738"/>
                <a:gd name="connsiteY10" fmla="*/ 1312221 h 1312222"/>
                <a:gd name="connsiteX11" fmla="*/ 2133615 w 2297738"/>
                <a:gd name="connsiteY11" fmla="*/ 1312221 h 13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7738" h="1312222">
                  <a:moveTo>
                    <a:pt x="164130" y="289993"/>
                  </a:moveTo>
                  <a:lnTo>
                    <a:pt x="2133608" y="289993"/>
                  </a:lnTo>
                  <a:lnTo>
                    <a:pt x="2133608" y="1055901"/>
                  </a:lnTo>
                  <a:lnTo>
                    <a:pt x="164130" y="1055901"/>
                  </a:lnTo>
                  <a:close/>
                  <a:moveTo>
                    <a:pt x="0" y="1"/>
                  </a:moveTo>
                  <a:lnTo>
                    <a:pt x="164123" y="1"/>
                  </a:lnTo>
                  <a:lnTo>
                    <a:pt x="164123" y="1312222"/>
                  </a:lnTo>
                  <a:lnTo>
                    <a:pt x="0" y="1312222"/>
                  </a:lnTo>
                  <a:close/>
                  <a:moveTo>
                    <a:pt x="2133615" y="0"/>
                  </a:moveTo>
                  <a:lnTo>
                    <a:pt x="2297738" y="0"/>
                  </a:lnTo>
                  <a:lnTo>
                    <a:pt x="2297738" y="1312221"/>
                  </a:lnTo>
                  <a:lnTo>
                    <a:pt x="2133615" y="1312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grpSp>
      <p:sp>
        <p:nvSpPr>
          <p:cNvPr id="31" name="TextBox 90"/>
          <p:cNvSpPr txBox="1"/>
          <p:nvPr/>
        </p:nvSpPr>
        <p:spPr>
          <a:xfrm>
            <a:off x="1254723" y="2709207"/>
            <a:ext cx="2825807" cy="584775"/>
          </a:xfrm>
          <a:prstGeom prst="rect">
            <a:avLst/>
          </a:prstGeom>
          <a:noFill/>
        </p:spPr>
        <p:txBody>
          <a:bodyPr wrap="square" rtlCol="0">
            <a:spAutoFit/>
          </a:bodyPr>
          <a:lstStyle/>
          <a:p>
            <a:pPr lvl="0" algn="ctr"/>
            <a:r>
              <a:rPr lang="fr-FR" sz="1600" b="1" dirty="0">
                <a:solidFill>
                  <a:schemeClr val="bg1"/>
                </a:solidFill>
              </a:rPr>
              <a:t>Audit de gestion et évaluation des programmes</a:t>
            </a:r>
            <a:endParaRPr lang="en-US" sz="1600" dirty="0">
              <a:solidFill>
                <a:schemeClr val="bg1"/>
              </a:solidFill>
            </a:endParaRPr>
          </a:p>
        </p:txBody>
      </p:sp>
      <p:sp>
        <p:nvSpPr>
          <p:cNvPr id="32" name="TextBox 97"/>
          <p:cNvSpPr txBox="1"/>
          <p:nvPr/>
        </p:nvSpPr>
        <p:spPr>
          <a:xfrm>
            <a:off x="1264498" y="5111294"/>
            <a:ext cx="2825807" cy="584775"/>
          </a:xfrm>
          <a:prstGeom prst="rect">
            <a:avLst/>
          </a:prstGeom>
          <a:noFill/>
        </p:spPr>
        <p:txBody>
          <a:bodyPr wrap="square" rtlCol="0">
            <a:spAutoFit/>
          </a:bodyPr>
          <a:lstStyle/>
          <a:p>
            <a:pPr lvl="0" algn="ctr"/>
            <a:r>
              <a:rPr lang="fr-FR" sz="1600" b="1" dirty="0">
                <a:solidFill>
                  <a:srgbClr val="0070C0"/>
                </a:solidFill>
              </a:rPr>
              <a:t>Inspection et promotion des valeurs d’étiques et </a:t>
            </a:r>
            <a:r>
              <a:rPr lang="fr-FR" sz="1600" b="1" dirty="0" smtClean="0">
                <a:solidFill>
                  <a:srgbClr val="0070C0"/>
                </a:solidFill>
              </a:rPr>
              <a:t>d’</a:t>
            </a:r>
            <a:r>
              <a:rPr lang="fr-FR" sz="1600" b="1" dirty="0" err="1" smtClean="0">
                <a:solidFill>
                  <a:srgbClr val="0070C0"/>
                </a:solidFill>
              </a:rPr>
              <a:t>integrité</a:t>
            </a:r>
            <a:endParaRPr lang="fr-FR" sz="1600" b="1" dirty="0">
              <a:solidFill>
                <a:srgbClr val="0070C0"/>
              </a:solidFill>
            </a:endParaRPr>
          </a:p>
        </p:txBody>
      </p:sp>
      <p:sp>
        <p:nvSpPr>
          <p:cNvPr id="33" name="TextBox 117"/>
          <p:cNvSpPr txBox="1"/>
          <p:nvPr/>
        </p:nvSpPr>
        <p:spPr>
          <a:xfrm>
            <a:off x="8353519" y="5100652"/>
            <a:ext cx="2825807" cy="584775"/>
          </a:xfrm>
          <a:prstGeom prst="rect">
            <a:avLst/>
          </a:prstGeom>
          <a:noFill/>
        </p:spPr>
        <p:txBody>
          <a:bodyPr wrap="square" rtlCol="0">
            <a:spAutoFit/>
          </a:bodyPr>
          <a:lstStyle/>
          <a:p>
            <a:pPr lvl="0" algn="ctr"/>
            <a:r>
              <a:rPr lang="fr-FR" sz="1600" b="1" dirty="0">
                <a:solidFill>
                  <a:schemeClr val="bg1"/>
                </a:solidFill>
              </a:rPr>
              <a:t>Coordination avec les organes de la bonne gouvernance</a:t>
            </a:r>
            <a:endParaRPr lang="en-US" sz="1600" dirty="0">
              <a:solidFill>
                <a:schemeClr val="bg1"/>
              </a:solidFill>
            </a:endParaRPr>
          </a:p>
        </p:txBody>
      </p:sp>
      <p:sp>
        <p:nvSpPr>
          <p:cNvPr id="34" name="TextBox 118"/>
          <p:cNvSpPr txBox="1"/>
          <p:nvPr/>
        </p:nvSpPr>
        <p:spPr>
          <a:xfrm>
            <a:off x="8353519" y="2720559"/>
            <a:ext cx="2825807" cy="584775"/>
          </a:xfrm>
          <a:prstGeom prst="rect">
            <a:avLst/>
          </a:prstGeom>
          <a:noFill/>
        </p:spPr>
        <p:txBody>
          <a:bodyPr wrap="square" rtlCol="0">
            <a:spAutoFit/>
          </a:bodyPr>
          <a:lstStyle/>
          <a:p>
            <a:pPr lvl="0" algn="ctr"/>
            <a:r>
              <a:rPr lang="fr-FR" sz="1600" b="1" dirty="0">
                <a:solidFill>
                  <a:srgbClr val="0070C0"/>
                </a:solidFill>
              </a:rPr>
              <a:t>Contrôle de la conformité , la régularité et la performance </a:t>
            </a:r>
            <a:endParaRPr lang="en-US" sz="1600" b="1" dirty="0">
              <a:solidFill>
                <a:srgbClr val="0070C0"/>
              </a:solidFill>
            </a:endParaRPr>
          </a:p>
        </p:txBody>
      </p:sp>
      <p:grpSp>
        <p:nvGrpSpPr>
          <p:cNvPr id="35" name="Group 79"/>
          <p:cNvGrpSpPr/>
          <p:nvPr/>
        </p:nvGrpSpPr>
        <p:grpSpPr>
          <a:xfrm>
            <a:off x="268485" y="5633855"/>
            <a:ext cx="1365504" cy="1365504"/>
            <a:chOff x="-10809" y="2580056"/>
            <a:chExt cx="2574255" cy="2563444"/>
          </a:xfrm>
          <a:noFill/>
        </p:grpSpPr>
        <p:sp>
          <p:nvSpPr>
            <p:cNvPr id="36"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Lst>
              <a:ahLst/>
              <a:cxnLst>
                <a:cxn ang="0">
                  <a:pos x="connsiteX0" y="connsiteY0"/>
                </a:cxn>
                <a:cxn ang="0">
                  <a:pos x="connsiteX1" y="connsiteY1"/>
                </a:cxn>
                <a:cxn ang="0">
                  <a:pos x="connsiteX2" y="connsiteY2"/>
                </a:cxn>
                <a:cxn ang="0">
                  <a:pos x="connsiteX3" y="connsiteY3"/>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Lst>
              <a:ahLst/>
              <a:cxnLst>
                <a:cxn ang="0">
                  <a:pos x="connsiteX0" y="connsiteY0"/>
                </a:cxn>
                <a:cxn ang="0">
                  <a:pos x="connsiteX1" y="connsiteY1"/>
                </a:cxn>
                <a:cxn ang="0">
                  <a:pos x="connsiteX2" y="connsiteY2"/>
                </a:cxn>
                <a:cxn ang="0">
                  <a:pos x="connsiteX3" y="connsiteY3"/>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Lst>
              <a:ahLst/>
              <a:cxnLst>
                <a:cxn ang="0">
                  <a:pos x="connsiteX0" y="connsiteY0"/>
                </a:cxn>
                <a:cxn ang="0">
                  <a:pos x="connsiteX1" y="connsiteY1"/>
                </a:cxn>
                <a:cxn ang="0">
                  <a:pos x="connsiteX2" y="connsiteY2"/>
                </a:cxn>
                <a:cxn ang="0">
                  <a:pos x="connsiteX3" y="connsiteY3"/>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ZoneTexte 38"/>
          <p:cNvSpPr txBox="1"/>
          <p:nvPr/>
        </p:nvSpPr>
        <p:spPr>
          <a:xfrm>
            <a:off x="3935343" y="1187730"/>
            <a:ext cx="4242413" cy="461665"/>
          </a:xfrm>
          <a:prstGeom prst="rect">
            <a:avLst/>
          </a:prstGeom>
          <a:solidFill>
            <a:srgbClr val="41759D"/>
          </a:solidFill>
        </p:spPr>
        <p:txBody>
          <a:bodyPr wrap="square" rtlCol="0">
            <a:spAutoFit/>
          </a:bodyPr>
          <a:lstStyle/>
          <a:p>
            <a:pPr algn="ctr"/>
            <a:r>
              <a:rPr lang="fr-FR" sz="2400" b="1" dirty="0">
                <a:solidFill>
                  <a:schemeClr val="bg1"/>
                </a:solidFill>
              </a:rPr>
              <a:t>Missions de l’IGP</a:t>
            </a:r>
          </a:p>
        </p:txBody>
      </p:sp>
      <p:sp>
        <p:nvSpPr>
          <p:cNvPr id="40" name="ZoneTexte 39"/>
          <p:cNvSpPr txBox="1"/>
          <p:nvPr/>
        </p:nvSpPr>
        <p:spPr>
          <a:xfrm>
            <a:off x="5054253" y="4139261"/>
            <a:ext cx="2330984" cy="369332"/>
          </a:xfrm>
          <a:prstGeom prst="rect">
            <a:avLst/>
          </a:prstGeom>
          <a:solidFill>
            <a:srgbClr val="303E4B"/>
          </a:solidFill>
        </p:spPr>
        <p:txBody>
          <a:bodyPr wrap="square" rtlCol="0">
            <a:spAutoFit/>
          </a:bodyPr>
          <a:lstStyle/>
          <a:p>
            <a:pPr lvl="0" algn="ctr"/>
            <a:r>
              <a:rPr lang="fr-FR" b="1" dirty="0" smtClean="0">
                <a:solidFill>
                  <a:schemeClr val="bg1"/>
                </a:solidFill>
                <a:ea typeface="Arial" pitchFamily="34" charset="0"/>
                <a:cs typeface="Aharoni" pitchFamily="2" charset="-79"/>
              </a:rPr>
              <a:t>Cadre juridique</a:t>
            </a:r>
            <a:endParaRPr lang="fr-FR" dirty="0">
              <a:solidFill>
                <a:schemeClr val="bg1"/>
              </a:solidFill>
            </a:endParaRPr>
          </a:p>
        </p:txBody>
      </p:sp>
      <p:sp>
        <p:nvSpPr>
          <p:cNvPr id="42" name="Rectangle 41"/>
          <p:cNvSpPr/>
          <p:nvPr/>
        </p:nvSpPr>
        <p:spPr>
          <a:xfrm>
            <a:off x="268485" y="-51559"/>
            <a:ext cx="6314048" cy="584775"/>
          </a:xfrm>
          <a:prstGeom prst="rect">
            <a:avLst/>
          </a:prstGeom>
        </p:spPr>
        <p:txBody>
          <a:bodyPr wrap="square">
            <a:spAutoFit/>
          </a:bodyPr>
          <a:lstStyle/>
          <a:p>
            <a:r>
              <a:rPr lang="fr-FR" sz="3200" b="1" dirty="0">
                <a:solidFill>
                  <a:schemeClr val="bg1"/>
                </a:solidFill>
              </a:rPr>
              <a:t>Cadre juridique et institutionnel </a:t>
            </a:r>
            <a:endParaRPr lang="fr-FR" sz="3200" b="1" dirty="0"/>
          </a:p>
        </p:txBody>
      </p:sp>
      <p:sp>
        <p:nvSpPr>
          <p:cNvPr id="41" name="Rectangle 40">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Missions et attributions</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44" name="Organigramme : Délai 43"/>
          <p:cNvSpPr/>
          <p:nvPr/>
        </p:nvSpPr>
        <p:spPr>
          <a:xfrm>
            <a:off x="168812" y="-42205"/>
            <a:ext cx="906953" cy="822133"/>
          </a:xfrm>
          <a:prstGeom prst="flowChartDelay">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32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2" presetClass="entr" presetSubtype="3" decel="10000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1+#ppt_w/2"/>
                                          </p:val>
                                        </p:tav>
                                        <p:tav tm="100000">
                                          <p:val>
                                            <p:strVal val="#ppt_x"/>
                                          </p:val>
                                        </p:tav>
                                      </p:tavLst>
                                    </p:anim>
                                    <p:anim calcmode="lin" valueType="num">
                                      <p:cBhvr additive="base">
                                        <p:cTn id="59"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4" grpId="0" animBg="1"/>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A8C4822-654F-47DD-A89B-A7CD9338CBCC}"/>
              </a:ext>
            </a:extLst>
          </p:cNvPr>
          <p:cNvSpPr/>
          <p:nvPr/>
        </p:nvSpPr>
        <p:spPr>
          <a:xfrm>
            <a:off x="1" y="204751"/>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Missions et attributions</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4" name="Organigramme : Alternative 3"/>
          <p:cNvSpPr/>
          <p:nvPr/>
        </p:nvSpPr>
        <p:spPr>
          <a:xfrm>
            <a:off x="182260" y="75083"/>
            <a:ext cx="906953" cy="822133"/>
          </a:xfrm>
          <a:prstGeom prst="flowChartAlternateProcess">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7">
            <a:extLst>
              <a:ext uri="{FF2B5EF4-FFF2-40B4-BE49-F238E27FC236}">
                <a16:creationId xmlns:a16="http://schemas.microsoft.com/office/drawing/2014/main" xmlns="" id="{CF5D4078-CEE9-4638-B6DF-2471A048FAF3}"/>
              </a:ext>
            </a:extLst>
          </p:cNvPr>
          <p:cNvSpPr/>
          <p:nvPr/>
        </p:nvSpPr>
        <p:spPr>
          <a:xfrm>
            <a:off x="1000385" y="978903"/>
            <a:ext cx="10318950" cy="1005422"/>
          </a:xfrm>
          <a:prstGeom prst="rect">
            <a:avLst/>
          </a:prstGeom>
          <a:solidFill>
            <a:schemeClr val="bg2"/>
          </a:solidFill>
          <a:ln w="12700">
            <a:solidFill>
              <a:schemeClr val="accent1">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wrap="square" tIns="36000" bIns="36000" rtlCol="0" anchor="ctr" anchorCtr="0"/>
          <a:lstStyle/>
          <a:p>
            <a:pPr marL="6350" lvl="1" algn="ctr">
              <a:spcAft>
                <a:spcPts val="200"/>
              </a:spcAft>
              <a:defRPr/>
            </a:pPr>
            <a:r>
              <a:rPr lang="fr-FR" sz="1200" b="1" dirty="0">
                <a:solidFill>
                  <a:srgbClr val="1F4F75"/>
                </a:solidFill>
                <a:latin typeface="Helvetica light(En-têtes)"/>
              </a:rPr>
              <a:t>faire de l’Inspection Générale une structure agile et performante au service de la stratégie </a:t>
            </a:r>
            <a:r>
              <a:rPr lang="fr-FR" sz="1200" b="1" dirty="0" err="1">
                <a:solidFill>
                  <a:srgbClr val="1F4F75"/>
                </a:solidFill>
                <a:latin typeface="Helvetica light(En-têtes)"/>
              </a:rPr>
              <a:t>Halieutis</a:t>
            </a:r>
            <a:r>
              <a:rPr lang="fr-FR" sz="1200" b="1" dirty="0">
                <a:solidFill>
                  <a:srgbClr val="1F4F75"/>
                </a:solidFill>
                <a:latin typeface="Helvetica light(En-têtes)"/>
              </a:rPr>
              <a:t> et de la bonne gouvernance du secteur de la pêche maritime. </a:t>
            </a:r>
          </a:p>
        </p:txBody>
      </p:sp>
      <p:pic>
        <p:nvPicPr>
          <p:cNvPr id="6" name="Picture 2" descr="https://static.thenounproject.com/png/2340068-200.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0711" y="1354113"/>
            <a:ext cx="570050" cy="58295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43"/>
          <p:cNvSpPr/>
          <p:nvPr/>
        </p:nvSpPr>
        <p:spPr>
          <a:xfrm rot="18235072">
            <a:off x="4952778" y="3255957"/>
            <a:ext cx="2149099" cy="2149099"/>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reeform 45"/>
          <p:cNvSpPr/>
          <p:nvPr/>
        </p:nvSpPr>
        <p:spPr>
          <a:xfrm rot="12594151">
            <a:off x="5793157" y="3960573"/>
            <a:ext cx="2149099" cy="2149099"/>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9" name="Straight Arrow Connector 47"/>
          <p:cNvCxnSpPr/>
          <p:nvPr/>
        </p:nvCxnSpPr>
        <p:spPr>
          <a:xfrm flipH="1" flipV="1">
            <a:off x="4255361" y="3953435"/>
            <a:ext cx="834875" cy="360101"/>
          </a:xfrm>
          <a:prstGeom prst="straightConnector1">
            <a:avLst/>
          </a:prstGeom>
          <a:ln>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1"/>
          <p:cNvGrpSpPr/>
          <p:nvPr/>
        </p:nvGrpSpPr>
        <p:grpSpPr>
          <a:xfrm>
            <a:off x="769167" y="3318754"/>
            <a:ext cx="3051797" cy="1064096"/>
            <a:chOff x="841210" y="1200042"/>
            <a:chExt cx="2288848" cy="504258"/>
          </a:xfrm>
        </p:grpSpPr>
        <p:sp>
          <p:nvSpPr>
            <p:cNvPr id="11" name="TextBox 34"/>
            <p:cNvSpPr txBox="1"/>
            <p:nvPr/>
          </p:nvSpPr>
          <p:spPr>
            <a:xfrm>
              <a:off x="871401" y="1200042"/>
              <a:ext cx="2185054" cy="247946"/>
            </a:xfrm>
            <a:prstGeom prst="rect">
              <a:avLst/>
            </a:prstGeom>
            <a:noFill/>
          </p:spPr>
          <p:txBody>
            <a:bodyPr wrap="square" rtlCol="0">
              <a:spAutoFit/>
            </a:bodyPr>
            <a:lstStyle/>
            <a:p>
              <a:pPr lvl="0" algn="ctr">
                <a:defRPr/>
              </a:pPr>
              <a:r>
                <a:rPr lang="fr-FR" sz="1400" b="1" dirty="0">
                  <a:solidFill>
                    <a:srgbClr val="00B0F0"/>
                  </a:solidFill>
                </a:rPr>
                <a:t>Soutenir les politiques </a:t>
              </a:r>
              <a:r>
                <a:rPr lang="fr-FR" sz="1400" b="1" dirty="0" smtClean="0">
                  <a:solidFill>
                    <a:srgbClr val="00B0F0"/>
                  </a:solidFill>
                </a:rPr>
                <a:t>publiques </a:t>
              </a:r>
              <a:r>
                <a:rPr lang="fr-FR" sz="1400" b="1" dirty="0">
                  <a:solidFill>
                    <a:srgbClr val="00B0F0"/>
                  </a:solidFill>
                </a:rPr>
                <a:t>en matière de </a:t>
              </a:r>
              <a:r>
                <a:rPr lang="fr-FR" sz="1400" b="1" dirty="0" smtClean="0">
                  <a:solidFill>
                    <a:srgbClr val="00B0F0"/>
                  </a:solidFill>
                </a:rPr>
                <a:t>bonne gouvernance</a:t>
              </a:r>
              <a:endParaRPr lang="fr-FR" sz="1400" dirty="0">
                <a:solidFill>
                  <a:srgbClr val="00B0F0"/>
                </a:solidFill>
              </a:endParaRPr>
            </a:p>
          </p:txBody>
        </p:sp>
        <p:sp>
          <p:nvSpPr>
            <p:cNvPr id="12" name="TextBox 48"/>
            <p:cNvSpPr txBox="1"/>
            <p:nvPr/>
          </p:nvSpPr>
          <p:spPr>
            <a:xfrm>
              <a:off x="841210" y="1485524"/>
              <a:ext cx="2288848" cy="218776"/>
            </a:xfrm>
            <a:prstGeom prst="rect">
              <a:avLst/>
            </a:prstGeom>
            <a:noFill/>
          </p:spPr>
          <p:txBody>
            <a:bodyPr wrap="square" rtlCol="0">
              <a:spAutoFit/>
            </a:bodyPr>
            <a:lstStyle/>
            <a:p>
              <a:pPr algn="ctr"/>
              <a:r>
                <a:rPr lang="fr-FR" sz="1200" b="1" dirty="0"/>
                <a:t>Renforcement de partenariat</a:t>
              </a:r>
            </a:p>
            <a:p>
              <a:pPr algn="ctr"/>
              <a:r>
                <a:rPr lang="fr-FR" sz="1200" b="1" dirty="0"/>
                <a:t>Communication/information</a:t>
              </a:r>
            </a:p>
          </p:txBody>
        </p:sp>
      </p:grpSp>
      <p:pic>
        <p:nvPicPr>
          <p:cNvPr id="14" name="Picture 3" descr="MPM_Logo"/>
          <p:cNvPicPr>
            <a:picLocks noChangeAspect="1" noChangeArrowheads="1"/>
          </p:cNvPicPr>
          <p:nvPr/>
        </p:nvPicPr>
        <p:blipFill>
          <a:blip r:embed="rId4" cstate="print">
            <a:lum bright="12000" contrast="12000"/>
          </a:blip>
          <a:srcRect/>
          <a:stretch>
            <a:fillRect/>
          </a:stretch>
        </p:blipFill>
        <p:spPr bwMode="auto">
          <a:xfrm>
            <a:off x="6560086" y="2919732"/>
            <a:ext cx="649784" cy="399022"/>
          </a:xfrm>
          <a:prstGeom prst="rect">
            <a:avLst/>
          </a:prstGeom>
          <a:noFill/>
          <a:ln w="9525">
            <a:noFill/>
            <a:miter lim="800000"/>
            <a:headEnd/>
            <a:tailEnd/>
          </a:ln>
        </p:spPr>
      </p:pic>
      <p:sp>
        <p:nvSpPr>
          <p:cNvPr id="15" name="Freeform 44"/>
          <p:cNvSpPr/>
          <p:nvPr/>
        </p:nvSpPr>
        <p:spPr>
          <a:xfrm rot="2018970">
            <a:off x="5731427" y="2428277"/>
            <a:ext cx="2149099" cy="2149099"/>
          </a:xfrm>
          <a:custGeom>
            <a:avLst/>
            <a:gdLst>
              <a:gd name="connsiteX0" fmla="*/ 888570 w 1611824"/>
              <a:gd name="connsiteY0" fmla="*/ 258306 h 1611824"/>
              <a:gd name="connsiteX1" fmla="*/ 227309 w 1611824"/>
              <a:gd name="connsiteY1" fmla="*/ 919567 h 1611824"/>
              <a:gd name="connsiteX2" fmla="*/ 888570 w 1611824"/>
              <a:gd name="connsiteY2" fmla="*/ 1580828 h 1611824"/>
              <a:gd name="connsiteX3" fmla="*/ 1549831 w 1611824"/>
              <a:gd name="connsiteY3" fmla="*/ 919567 h 1611824"/>
              <a:gd name="connsiteX4" fmla="*/ 888570 w 1611824"/>
              <a:gd name="connsiteY4" fmla="*/ 258306 h 1611824"/>
              <a:gd name="connsiteX5" fmla="*/ 805912 w 1611824"/>
              <a:gd name="connsiteY5" fmla="*/ 0 h 1611824"/>
              <a:gd name="connsiteX6" fmla="*/ 1611824 w 1611824"/>
              <a:gd name="connsiteY6" fmla="*/ 805912 h 1611824"/>
              <a:gd name="connsiteX7" fmla="*/ 805912 w 1611824"/>
              <a:gd name="connsiteY7" fmla="*/ 1611824 h 1611824"/>
              <a:gd name="connsiteX8" fmla="*/ 0 w 1611824"/>
              <a:gd name="connsiteY8" fmla="*/ 805912 h 1611824"/>
              <a:gd name="connsiteX9" fmla="*/ 805912 w 1611824"/>
              <a:gd name="connsiteY9" fmla="*/ 0 h 161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824" h="1611824">
                <a:moveTo>
                  <a:pt x="888570" y="258306"/>
                </a:moveTo>
                <a:cubicBezTo>
                  <a:pt x="523366" y="258306"/>
                  <a:pt x="227309" y="554363"/>
                  <a:pt x="227309" y="919567"/>
                </a:cubicBezTo>
                <a:cubicBezTo>
                  <a:pt x="227309" y="1284771"/>
                  <a:pt x="523366" y="1580828"/>
                  <a:pt x="888570" y="1580828"/>
                </a:cubicBezTo>
                <a:cubicBezTo>
                  <a:pt x="1253774" y="1580828"/>
                  <a:pt x="1549831" y="1284771"/>
                  <a:pt x="1549831" y="919567"/>
                </a:cubicBezTo>
                <a:cubicBezTo>
                  <a:pt x="1549831" y="554363"/>
                  <a:pt x="1253774" y="258306"/>
                  <a:pt x="888570" y="258306"/>
                </a:cubicBezTo>
                <a:close/>
                <a:moveTo>
                  <a:pt x="805912" y="0"/>
                </a:moveTo>
                <a:cubicBezTo>
                  <a:pt x="1251005" y="0"/>
                  <a:pt x="1611824" y="360819"/>
                  <a:pt x="1611824" y="805912"/>
                </a:cubicBezTo>
                <a:cubicBezTo>
                  <a:pt x="1611824" y="1251005"/>
                  <a:pt x="1251005" y="1611824"/>
                  <a:pt x="805912" y="1611824"/>
                </a:cubicBezTo>
                <a:cubicBezTo>
                  <a:pt x="360819" y="1611824"/>
                  <a:pt x="0" y="1251005"/>
                  <a:pt x="0" y="805912"/>
                </a:cubicBezTo>
                <a:cubicBezTo>
                  <a:pt x="0" y="360819"/>
                  <a:pt x="360819" y="0"/>
                  <a:pt x="805912" y="0"/>
                </a:cubicBezTo>
                <a:close/>
              </a:path>
            </a:pathLst>
          </a:cu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Arrow Connector 4"/>
          <p:cNvCxnSpPr>
            <a:stCxn id="14" idx="3"/>
            <a:endCxn id="18" idx="1"/>
          </p:cNvCxnSpPr>
          <p:nvPr/>
        </p:nvCxnSpPr>
        <p:spPr>
          <a:xfrm flipV="1">
            <a:off x="7209870" y="2571152"/>
            <a:ext cx="1008987" cy="548091"/>
          </a:xfrm>
          <a:prstGeom prst="straightConnector1">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Group 5"/>
          <p:cNvGrpSpPr/>
          <p:nvPr/>
        </p:nvGrpSpPr>
        <p:grpSpPr>
          <a:xfrm>
            <a:off x="7857203" y="2309542"/>
            <a:ext cx="2986265" cy="990428"/>
            <a:chOff x="808941" y="3357889"/>
            <a:chExt cx="2288848" cy="509164"/>
          </a:xfrm>
        </p:grpSpPr>
        <p:sp>
          <p:nvSpPr>
            <p:cNvPr id="18" name="TextBox 38"/>
            <p:cNvSpPr txBox="1"/>
            <p:nvPr/>
          </p:nvSpPr>
          <p:spPr>
            <a:xfrm>
              <a:off x="1086134" y="3357889"/>
              <a:ext cx="1907861" cy="268979"/>
            </a:xfrm>
            <a:prstGeom prst="rect">
              <a:avLst/>
            </a:prstGeom>
            <a:noFill/>
          </p:spPr>
          <p:txBody>
            <a:bodyPr wrap="square" rtlCol="0">
              <a:spAutoFit/>
            </a:bodyPr>
            <a:lstStyle/>
            <a:p>
              <a:pPr lvl="0" algn="ctr"/>
              <a:r>
                <a:rPr lang="fr-FR" sz="1400" b="1" dirty="0">
                  <a:solidFill>
                    <a:srgbClr val="33CCFF"/>
                  </a:solidFill>
                </a:rPr>
                <a:t>Eclairer la prise de décision du Top Management</a:t>
              </a:r>
              <a:endParaRPr lang="fr-FR" sz="1400" dirty="0">
                <a:solidFill>
                  <a:srgbClr val="33CCFF"/>
                </a:solidFill>
              </a:endParaRPr>
            </a:p>
          </p:txBody>
        </p:sp>
        <p:sp>
          <p:nvSpPr>
            <p:cNvPr id="19" name="TextBox 49"/>
            <p:cNvSpPr txBox="1"/>
            <p:nvPr/>
          </p:nvSpPr>
          <p:spPr>
            <a:xfrm>
              <a:off x="808941" y="3629718"/>
              <a:ext cx="2288848" cy="237335"/>
            </a:xfrm>
            <a:prstGeom prst="rect">
              <a:avLst/>
            </a:prstGeom>
            <a:noFill/>
          </p:spPr>
          <p:txBody>
            <a:bodyPr wrap="square" rtlCol="0">
              <a:spAutoFit/>
            </a:bodyPr>
            <a:lstStyle/>
            <a:p>
              <a:pPr lvl="0" algn="ctr"/>
              <a:r>
                <a:rPr lang="fr-FR" sz="1200" b="1" dirty="0"/>
                <a:t>Audits , études et enquêtes</a:t>
              </a:r>
            </a:p>
            <a:p>
              <a:pPr lvl="0" algn="ctr"/>
              <a:r>
                <a:rPr lang="fr-FR" sz="1200" b="1" dirty="0"/>
                <a:t>Conseil et</a:t>
              </a:r>
              <a:r>
                <a:rPr lang="en-GB" sz="1200" b="1" dirty="0"/>
                <a:t> assistance </a:t>
              </a:r>
              <a:r>
                <a:rPr lang="en-GB" sz="1200" b="1" dirty="0" smtClean="0"/>
                <a:t>managerial </a:t>
              </a:r>
              <a:endParaRPr lang="fr-FR" sz="1200" b="1" dirty="0"/>
            </a:p>
          </p:txBody>
        </p:sp>
      </p:grpSp>
      <p:grpSp>
        <p:nvGrpSpPr>
          <p:cNvPr id="20" name="Group 12"/>
          <p:cNvGrpSpPr/>
          <p:nvPr/>
        </p:nvGrpSpPr>
        <p:grpSpPr>
          <a:xfrm>
            <a:off x="8512278" y="5122089"/>
            <a:ext cx="3504250" cy="1187819"/>
            <a:chOff x="6164053" y="3589484"/>
            <a:chExt cx="2288848" cy="731550"/>
          </a:xfrm>
        </p:grpSpPr>
        <p:sp>
          <p:nvSpPr>
            <p:cNvPr id="21" name="TextBox 36"/>
            <p:cNvSpPr txBox="1"/>
            <p:nvPr/>
          </p:nvSpPr>
          <p:spPr>
            <a:xfrm>
              <a:off x="6281583" y="3589484"/>
              <a:ext cx="1851334" cy="322239"/>
            </a:xfrm>
            <a:prstGeom prst="rect">
              <a:avLst/>
            </a:prstGeom>
            <a:noFill/>
          </p:spPr>
          <p:txBody>
            <a:bodyPr wrap="square" rtlCol="0">
              <a:spAutoFit/>
            </a:bodyPr>
            <a:lstStyle/>
            <a:p>
              <a:pPr lvl="0" algn="ctr"/>
              <a:r>
                <a:rPr lang="fr-FR" sz="1400" b="1" dirty="0" smtClean="0">
                  <a:solidFill>
                    <a:schemeClr val="accent5"/>
                  </a:solidFill>
                </a:rPr>
                <a:t>Accompagner </a:t>
              </a:r>
              <a:r>
                <a:rPr lang="fr-FR" sz="1400" b="1" dirty="0">
                  <a:solidFill>
                    <a:schemeClr val="accent5"/>
                  </a:solidFill>
                </a:rPr>
                <a:t>la mise en œuvre des projets de la stratégie </a:t>
              </a:r>
              <a:r>
                <a:rPr lang="fr-FR" sz="1400" b="1" dirty="0" err="1">
                  <a:solidFill>
                    <a:schemeClr val="accent5"/>
                  </a:solidFill>
                </a:rPr>
                <a:t>Halieutis</a:t>
              </a:r>
              <a:endParaRPr lang="fr-FR" sz="1400" dirty="0">
                <a:solidFill>
                  <a:schemeClr val="accent5"/>
                </a:solidFill>
              </a:endParaRPr>
            </a:p>
          </p:txBody>
        </p:sp>
        <p:sp>
          <p:nvSpPr>
            <p:cNvPr id="22" name="TextBox 51"/>
            <p:cNvSpPr txBox="1"/>
            <p:nvPr/>
          </p:nvSpPr>
          <p:spPr>
            <a:xfrm>
              <a:off x="6164053" y="3922974"/>
              <a:ext cx="2288848" cy="398060"/>
            </a:xfrm>
            <a:prstGeom prst="rect">
              <a:avLst/>
            </a:prstGeom>
            <a:noFill/>
          </p:spPr>
          <p:txBody>
            <a:bodyPr wrap="square" rtlCol="0">
              <a:spAutoFit/>
            </a:bodyPr>
            <a:lstStyle/>
            <a:p>
              <a:pPr lvl="0" algn="just"/>
              <a:r>
                <a:rPr lang="fr-FR" sz="1200" b="1" dirty="0"/>
                <a:t>Evaluation et Accompagnement</a:t>
              </a:r>
            </a:p>
            <a:p>
              <a:pPr lvl="0" algn="just"/>
              <a:r>
                <a:rPr lang="fr-FR" sz="1200" b="1" dirty="0"/>
                <a:t>Analyse: Performance, cohérence et durabilité des actions</a:t>
              </a:r>
            </a:p>
          </p:txBody>
        </p:sp>
      </p:grpSp>
      <p:cxnSp>
        <p:nvCxnSpPr>
          <p:cNvPr id="23" name="Straight Arrow Connector 55"/>
          <p:cNvCxnSpPr>
            <a:endCxn id="21" idx="1"/>
          </p:cNvCxnSpPr>
          <p:nvPr/>
        </p:nvCxnSpPr>
        <p:spPr>
          <a:xfrm>
            <a:off x="7799294" y="5272022"/>
            <a:ext cx="892924" cy="111677"/>
          </a:xfrm>
          <a:prstGeom prst="straightConnector1">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8" name="Image 1" descr="armoiries-Maroc"/>
          <p:cNvPicPr>
            <a:picLocks noChangeAspect="1" noChangeArrowheads="1"/>
          </p:cNvPicPr>
          <p:nvPr/>
        </p:nvPicPr>
        <p:blipFill>
          <a:blip r:embed="rId5" cstate="print"/>
          <a:srcRect/>
          <a:stretch>
            <a:fillRect/>
          </a:stretch>
        </p:blipFill>
        <p:spPr bwMode="auto">
          <a:xfrm>
            <a:off x="5377669" y="4111482"/>
            <a:ext cx="591292" cy="468100"/>
          </a:xfrm>
          <a:prstGeom prst="rect">
            <a:avLst/>
          </a:prstGeom>
          <a:noFill/>
          <a:ln w="9525">
            <a:noFill/>
            <a:miter lim="800000"/>
            <a:headEnd/>
            <a:tailEnd/>
          </a:ln>
        </p:spPr>
      </p:pic>
      <p:pic>
        <p:nvPicPr>
          <p:cNvPr id="29" name="Picture 4" descr="Plan Halieutis : Tous les chantiers sont ouver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400" y="5157634"/>
            <a:ext cx="456589" cy="45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43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46913" y="285840"/>
            <a:ext cx="7874759" cy="369332"/>
          </a:xfrm>
          <a:prstGeom prst="rect">
            <a:avLst/>
          </a:prstGeom>
          <a:solidFill>
            <a:schemeClr val="tx2"/>
          </a:solidFill>
          <a:ln>
            <a:noFill/>
          </a:ln>
        </p:spPr>
        <p:txBody>
          <a:bodyPr wrap="square" rtlCol="0">
            <a:spAutoFit/>
          </a:bodyPr>
          <a:lstStyle/>
          <a:p>
            <a:pPr algn="ctr"/>
            <a:r>
              <a:rPr lang="fr-FR" b="1" dirty="0" smtClean="0">
                <a:solidFill>
                  <a:schemeClr val="bg1"/>
                </a:solidFill>
              </a:rPr>
              <a:t>MISSION DU DEPARTEMENT DE LA PECHE</a:t>
            </a:r>
            <a:endParaRPr lang="fr-FR" b="1" dirty="0">
              <a:solidFill>
                <a:schemeClr val="bg1"/>
              </a:solidFill>
            </a:endParaRPr>
          </a:p>
        </p:txBody>
      </p:sp>
      <p:sp>
        <p:nvSpPr>
          <p:cNvPr id="3" name="Arrondir un rectangle à un seul coin 2"/>
          <p:cNvSpPr/>
          <p:nvPr/>
        </p:nvSpPr>
        <p:spPr>
          <a:xfrm>
            <a:off x="591041" y="2667100"/>
            <a:ext cx="6096000" cy="646331"/>
          </a:xfrm>
          <a:prstGeom prst="round1Rect">
            <a:avLst/>
          </a:prstGeom>
          <a:ln>
            <a:solidFill>
              <a:schemeClr val="accent1">
                <a:lumMod val="75000"/>
              </a:schemeClr>
            </a:solidFill>
          </a:ln>
        </p:spPr>
        <p:txBody>
          <a:bodyPr>
            <a:spAutoFit/>
          </a:bodyPr>
          <a:lstStyle/>
          <a:p>
            <a:pPr marL="285750" lvl="0" indent="-285750">
              <a:buFont typeface="Arial" panose="020B0604020202020204" pitchFamily="34" charset="0"/>
              <a:buChar char="•"/>
            </a:pPr>
            <a:r>
              <a:rPr lang="fr-FR" b="1" dirty="0" smtClean="0">
                <a:solidFill>
                  <a:srgbClr val="002060"/>
                </a:solidFill>
              </a:rPr>
              <a:t>Concevoir la stratégie de développement du secteur maritime et de ses activités annexes</a:t>
            </a:r>
          </a:p>
        </p:txBody>
      </p:sp>
      <p:sp>
        <p:nvSpPr>
          <p:cNvPr id="4" name="Arrondir un rectangle à un seul coin 3"/>
          <p:cNvSpPr/>
          <p:nvPr/>
        </p:nvSpPr>
        <p:spPr>
          <a:xfrm>
            <a:off x="591041" y="4967794"/>
            <a:ext cx="6096000" cy="646331"/>
          </a:xfrm>
          <a:prstGeom prst="round1Rect">
            <a:avLst/>
          </a:prstGeom>
          <a:ln>
            <a:solidFill>
              <a:schemeClr val="accent1">
                <a:lumMod val="75000"/>
              </a:schemeClr>
            </a:solidFill>
          </a:ln>
        </p:spPr>
        <p:txBody>
          <a:bodyPr>
            <a:spAutoFit/>
          </a:bodyPr>
          <a:lstStyle/>
          <a:p>
            <a:pPr marL="285750" indent="-285750">
              <a:buFont typeface="Arial" panose="020B0604020202020204" pitchFamily="34" charset="0"/>
              <a:buChar char="•"/>
            </a:pPr>
            <a:r>
              <a:rPr lang="fr-FR" b="1" dirty="0" smtClean="0">
                <a:solidFill>
                  <a:srgbClr val="002060"/>
                </a:solidFill>
              </a:rPr>
              <a:t>Déterminer les orientations pour une exploitation durable des ressources halieutiques </a:t>
            </a:r>
            <a:endParaRPr lang="fr-FR" dirty="0"/>
          </a:p>
        </p:txBody>
      </p:sp>
      <p:sp>
        <p:nvSpPr>
          <p:cNvPr id="5" name="ZoneTexte 4"/>
          <p:cNvSpPr txBox="1"/>
          <p:nvPr/>
        </p:nvSpPr>
        <p:spPr>
          <a:xfrm>
            <a:off x="4121262" y="3653705"/>
            <a:ext cx="6032310" cy="400110"/>
          </a:xfrm>
          <a:prstGeom prst="round1Rect">
            <a:avLst/>
          </a:prstGeom>
          <a:solidFill>
            <a:schemeClr val="accent3">
              <a:lumMod val="20000"/>
              <a:lumOff val="80000"/>
            </a:schemeClr>
          </a:solidFill>
          <a:ln>
            <a:solidFill>
              <a:schemeClr val="accent1">
                <a:lumMod val="75000"/>
              </a:schemeClr>
            </a:solidFill>
          </a:ln>
        </p:spPr>
        <p:txBody>
          <a:bodyPr wrap="square" rtlCol="0">
            <a:spAutoFit/>
          </a:bodyPr>
          <a:lstStyle/>
          <a:p>
            <a:pPr algn="r" rtl="1"/>
            <a:r>
              <a:rPr lang="ar-MA" sz="2000" b="1" dirty="0" smtClean="0">
                <a:solidFill>
                  <a:srgbClr val="0070C0"/>
                </a:solidFill>
                <a:hlinkClick r:id="rId3"/>
              </a:rPr>
              <a:t>صياغة</a:t>
            </a:r>
            <a:r>
              <a:rPr lang="fr-FR" sz="2000" b="1" dirty="0" smtClean="0">
                <a:solidFill>
                  <a:srgbClr val="0070C0"/>
                </a:solidFill>
                <a:hlinkClick r:id="rId3"/>
              </a:rPr>
              <a:t> </a:t>
            </a:r>
            <a:r>
              <a:rPr lang="ar-MA" sz="2000" b="1" dirty="0" smtClean="0">
                <a:solidFill>
                  <a:srgbClr val="0070C0"/>
                </a:solidFill>
              </a:rPr>
              <a:t>و</a:t>
            </a:r>
            <a:r>
              <a:rPr lang="fr-FR" sz="2000" b="1" dirty="0" smtClean="0">
                <a:solidFill>
                  <a:srgbClr val="0070C0"/>
                </a:solidFill>
              </a:rPr>
              <a:t> </a:t>
            </a:r>
            <a:r>
              <a:rPr lang="ar-MA" sz="2000" b="1" dirty="0" smtClean="0">
                <a:solidFill>
                  <a:srgbClr val="0070C0"/>
                </a:solidFill>
              </a:rPr>
              <a:t>تصميم استراتيجية تنمية القطاع البحري والأنشطة ذات الصلة</a:t>
            </a:r>
            <a:endParaRPr lang="fr-FR" sz="2000" b="1" dirty="0">
              <a:solidFill>
                <a:srgbClr val="0070C0"/>
              </a:solidFill>
            </a:endParaRPr>
          </a:p>
        </p:txBody>
      </p:sp>
      <p:sp>
        <p:nvSpPr>
          <p:cNvPr id="6" name="ZoneTexte 5"/>
          <p:cNvSpPr txBox="1"/>
          <p:nvPr/>
        </p:nvSpPr>
        <p:spPr>
          <a:xfrm>
            <a:off x="4285034" y="6092765"/>
            <a:ext cx="6537278" cy="400110"/>
          </a:xfrm>
          <a:prstGeom prst="round1Rect">
            <a:avLst/>
          </a:prstGeom>
          <a:solidFill>
            <a:schemeClr val="accent3">
              <a:lumMod val="20000"/>
              <a:lumOff val="80000"/>
            </a:schemeClr>
          </a:solidFill>
          <a:ln>
            <a:solidFill>
              <a:schemeClr val="accent1">
                <a:lumMod val="75000"/>
              </a:schemeClr>
            </a:solidFill>
          </a:ln>
        </p:spPr>
        <p:txBody>
          <a:bodyPr wrap="square" rtlCol="0">
            <a:spAutoFit/>
          </a:bodyPr>
          <a:lstStyle/>
          <a:p>
            <a:pPr algn="r" rtl="1"/>
            <a:r>
              <a:rPr lang="ar-MA" sz="2000" b="1" dirty="0" smtClean="0">
                <a:solidFill>
                  <a:srgbClr val="0070C0"/>
                </a:solidFill>
              </a:rPr>
              <a:t>وضع التوجهات  من اجل ضمان استغلال مستدام و </a:t>
            </a:r>
            <a:r>
              <a:rPr lang="ar-MA" sz="2000" b="1" dirty="0" err="1" smtClean="0">
                <a:solidFill>
                  <a:srgbClr val="0070C0"/>
                </a:solidFill>
              </a:rPr>
              <a:t>معقلن</a:t>
            </a:r>
            <a:r>
              <a:rPr lang="ar-MA" sz="2000" b="1" dirty="0" smtClean="0">
                <a:solidFill>
                  <a:srgbClr val="0070C0"/>
                </a:solidFill>
              </a:rPr>
              <a:t> للموارد البحرية</a:t>
            </a:r>
            <a:endParaRPr lang="fr-FR" sz="2000" b="1" dirty="0">
              <a:solidFill>
                <a:srgbClr val="0070C0"/>
              </a:solidFill>
            </a:endParaRPr>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30596" y="208533"/>
            <a:ext cx="979700" cy="554696"/>
          </a:xfrm>
          <a:prstGeom prst="rect">
            <a:avLst/>
          </a:prstGeom>
          <a:noFill/>
          <a:ln>
            <a:noFill/>
          </a:ln>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2918" t="22585" r="12918" b="19734"/>
          <a:stretch>
            <a:fillRect/>
          </a:stretch>
        </p:blipFill>
        <p:spPr bwMode="auto">
          <a:xfrm>
            <a:off x="11298844" y="203028"/>
            <a:ext cx="729792" cy="49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a:xfrm>
            <a:off x="8678476" y="6492875"/>
            <a:ext cx="2743200" cy="365125"/>
          </a:xfrm>
          <a:prstGeom prst="round1Rect">
            <a:avLst/>
          </a:prstGeom>
          <a:ln>
            <a:noFill/>
          </a:ln>
        </p:spPr>
        <p:txBody>
          <a:bodyPr/>
          <a:lstStyle/>
          <a:p>
            <a:fld id="{9D1BB556-766C-4885-A264-7290B2A347AD}" type="slidenum">
              <a:rPr lang="fr-FR" smtClean="0"/>
              <a:t>2</a:t>
            </a:fld>
            <a:endParaRPr lang="fr-FR"/>
          </a:p>
        </p:txBody>
      </p:sp>
      <p:sp>
        <p:nvSpPr>
          <p:cNvPr id="10" name="Espace réservé du contenu 2"/>
          <p:cNvSpPr txBox="1">
            <a:spLocks/>
          </p:cNvSpPr>
          <p:nvPr/>
        </p:nvSpPr>
        <p:spPr>
          <a:xfrm>
            <a:off x="1574045" y="786671"/>
            <a:ext cx="7615451" cy="5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b="1" dirty="0" smtClean="0">
                <a:solidFill>
                  <a:srgbClr val="FF0000"/>
                </a:solidFill>
              </a:rPr>
              <a:t>Elaborer et mettre en œuvre la politique du gouvernement dans les domaines liés aux activités de la pêche</a:t>
            </a:r>
            <a:endParaRPr lang="fr-FR" sz="2000" b="1" dirty="0">
              <a:solidFill>
                <a:srgbClr val="FF0000"/>
              </a:solidFill>
            </a:endParaRPr>
          </a:p>
        </p:txBody>
      </p:sp>
      <p:sp>
        <p:nvSpPr>
          <p:cNvPr id="11" name="Rectangle 10"/>
          <p:cNvSpPr/>
          <p:nvPr/>
        </p:nvSpPr>
        <p:spPr>
          <a:xfrm>
            <a:off x="1678672" y="1851880"/>
            <a:ext cx="7406195" cy="400110"/>
          </a:xfrm>
          <a:prstGeom prst="rect">
            <a:avLst/>
          </a:prstGeom>
        </p:spPr>
        <p:txBody>
          <a:bodyPr wrap="none">
            <a:spAutoFit/>
          </a:bodyPr>
          <a:lstStyle/>
          <a:p>
            <a:pPr algn="r" rtl="1"/>
            <a:r>
              <a:rPr lang="ar-MA" sz="2000" b="1" dirty="0" smtClean="0">
                <a:solidFill>
                  <a:srgbClr val="FF0000"/>
                </a:solidFill>
              </a:rPr>
              <a:t>وضع وتنفيذ سياسة حكومية في المجالات</a:t>
            </a:r>
            <a:r>
              <a:rPr lang="fr-FR" sz="2000" b="1" dirty="0" smtClean="0">
                <a:solidFill>
                  <a:srgbClr val="FF0000"/>
                </a:solidFill>
              </a:rPr>
              <a:t>  </a:t>
            </a:r>
            <a:r>
              <a:rPr lang="ar-MA" sz="2000" b="1" dirty="0" smtClean="0">
                <a:solidFill>
                  <a:srgbClr val="FF0000"/>
                </a:solidFill>
              </a:rPr>
              <a:t>المتعلقة بتدبير و الحفاظ على الموارد البحرية</a:t>
            </a:r>
            <a:endParaRPr lang="fr-FR" sz="2000" b="1" dirty="0">
              <a:solidFill>
                <a:srgbClr val="FF0000"/>
              </a:solidFill>
            </a:endParaRPr>
          </a:p>
        </p:txBody>
      </p:sp>
      <p:sp>
        <p:nvSpPr>
          <p:cNvPr id="12" name="ZoneTexte 11"/>
          <p:cNvSpPr txBox="1"/>
          <p:nvPr/>
        </p:nvSpPr>
        <p:spPr>
          <a:xfrm>
            <a:off x="10153572" y="1645920"/>
            <a:ext cx="2038428" cy="1846659"/>
          </a:xfrm>
          <a:prstGeom prst="rect">
            <a:avLst/>
          </a:prstGeom>
          <a:solidFill>
            <a:schemeClr val="accent5">
              <a:lumMod val="40000"/>
              <a:lumOff val="60000"/>
            </a:schemeClr>
          </a:solidFill>
        </p:spPr>
        <p:txBody>
          <a:bodyPr wrap="square" rtlCol="0">
            <a:spAutoFit/>
          </a:bodyPr>
          <a:lstStyle/>
          <a:p>
            <a:r>
              <a:rPr lang="fr-FR" sz="1600" b="1" dirty="0" smtClean="0">
                <a:solidFill>
                  <a:srgbClr val="002060"/>
                </a:solidFill>
              </a:rPr>
              <a:t>Direction de la stratégie et de la coopération:</a:t>
            </a:r>
          </a:p>
          <a:p>
            <a:r>
              <a:rPr lang="fr-FR" sz="1600" b="1" dirty="0" smtClean="0">
                <a:solidFill>
                  <a:srgbClr val="002060"/>
                </a:solidFill>
              </a:rPr>
              <a:t>Conception et suivi</a:t>
            </a:r>
          </a:p>
          <a:p>
            <a:r>
              <a:rPr lang="fr-FR" sz="1600" b="1" dirty="0" smtClean="0">
                <a:solidFill>
                  <a:srgbClr val="002060"/>
                </a:solidFill>
              </a:rPr>
              <a:t>Statistiques</a:t>
            </a:r>
          </a:p>
          <a:p>
            <a:r>
              <a:rPr lang="fr-FR" sz="1600" b="1" dirty="0" smtClean="0">
                <a:solidFill>
                  <a:srgbClr val="002060"/>
                </a:solidFill>
              </a:rPr>
              <a:t>Veille </a:t>
            </a:r>
          </a:p>
          <a:p>
            <a:endParaRPr lang="fr-FR" sz="1600" b="1" dirty="0">
              <a:solidFill>
                <a:srgbClr val="002060"/>
              </a:solidFill>
            </a:endParaRPr>
          </a:p>
        </p:txBody>
      </p:sp>
    </p:spTree>
    <p:extLst>
      <p:ext uri="{BB962C8B-B14F-4D97-AF65-F5344CB8AC3E}">
        <p14:creationId xmlns:p14="http://schemas.microsoft.com/office/powerpoint/2010/main" val="339184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8348" y="285728"/>
            <a:ext cx="8236920" cy="4016484"/>
          </a:xfrm>
          <a:prstGeom prst="rect">
            <a:avLst/>
          </a:prstGeom>
        </p:spPr>
        <p:txBody>
          <a:bodyPr wrap="square">
            <a:spAutoFit/>
          </a:bodyPr>
          <a:lstStyle/>
          <a:p>
            <a:endParaRPr lang="fr-FR" sz="2300" b="1" i="1" u="sng" dirty="0">
              <a:effectLst>
                <a:outerShdw blurRad="38100" dist="38100" dir="2700000" algn="tl">
                  <a:srgbClr val="000000">
                    <a:alpha val="43137"/>
                  </a:srgbClr>
                </a:outerShdw>
              </a:effectLst>
            </a:endParaRPr>
          </a:p>
          <a:p>
            <a:endParaRPr lang="fr-FR" sz="2000" b="1" dirty="0">
              <a:effectLst>
                <a:outerShdw blurRad="38100" dist="38100" dir="2700000" algn="tl">
                  <a:srgbClr val="000000">
                    <a:alpha val="43137"/>
                  </a:srgbClr>
                </a:outerShdw>
              </a:effectLst>
            </a:endParaRPr>
          </a:p>
          <a:p>
            <a:endParaRPr lang="fr-FR" sz="2000" b="1" dirty="0">
              <a:effectLst>
                <a:outerShdw blurRad="38100" dist="38100" dir="2700000" algn="tl">
                  <a:srgbClr val="000000">
                    <a:alpha val="43137"/>
                  </a:srgbClr>
                </a:outerShdw>
              </a:effectLst>
            </a:endParaRPr>
          </a:p>
          <a:p>
            <a:endParaRPr lang="fr-FR" sz="2000" b="1" dirty="0">
              <a:effectLst>
                <a:outerShdw blurRad="38100" dist="38100" dir="2700000" algn="tl">
                  <a:srgbClr val="000000">
                    <a:alpha val="43137"/>
                  </a:srgbClr>
                </a:outerShdw>
              </a:effectLst>
            </a:endParaRPr>
          </a:p>
          <a:p>
            <a:endParaRPr lang="fr-FR" sz="2300" b="1" dirty="0">
              <a:effectLst>
                <a:outerShdw blurRad="38100" dist="38100" dir="2700000" algn="tl">
                  <a:srgbClr val="000000">
                    <a:alpha val="43137"/>
                  </a:srgbClr>
                </a:outerShdw>
              </a:effectLst>
            </a:endParaRPr>
          </a:p>
          <a:p>
            <a:endParaRPr lang="fr-FR" sz="2300"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endParaRPr lang="fr-FR" b="1" dirty="0">
              <a:effectLst>
                <a:outerShdw blurRad="38100" dist="38100" dir="2700000" algn="tl">
                  <a:srgbClr val="000000">
                    <a:alpha val="43137"/>
                  </a:srgbClr>
                </a:outerShdw>
              </a:effectLst>
            </a:endParaRPr>
          </a:p>
          <a:p>
            <a:r>
              <a:rPr lang="fr-FR" b="1" dirty="0">
                <a:effectLst>
                  <a:outerShdw blurRad="38100" dist="38100" dir="2700000" algn="tl">
                    <a:srgbClr val="000000">
                      <a:alpha val="43137"/>
                    </a:srgbClr>
                  </a:outerShdw>
                </a:effectLst>
              </a:rPr>
              <a:t>  </a:t>
            </a:r>
            <a:endParaRPr lang="fr-FR" dirty="0"/>
          </a:p>
        </p:txBody>
      </p:sp>
      <p:sp>
        <p:nvSpPr>
          <p:cNvPr id="11" name="ZoneTexte 10"/>
          <p:cNvSpPr txBox="1"/>
          <p:nvPr/>
        </p:nvSpPr>
        <p:spPr>
          <a:xfrm>
            <a:off x="7658392" y="3043230"/>
            <a:ext cx="2928926" cy="1938992"/>
          </a:xfrm>
          <a:prstGeom prst="rect">
            <a:avLst/>
          </a:prstGeom>
          <a:solidFill>
            <a:schemeClr val="accent5">
              <a:lumMod val="20000"/>
              <a:lumOff val="80000"/>
            </a:schemeClr>
          </a:solidFill>
        </p:spPr>
        <p:txBody>
          <a:bodyPr wrap="square" rtlCol="0">
            <a:spAutoFit/>
          </a:bodyPr>
          <a:lstStyle/>
          <a:p>
            <a:pPr>
              <a:lnSpc>
                <a:spcPct val="150000"/>
              </a:lnSpc>
              <a:buFont typeface="Wingdings" pitchFamily="2" charset="2"/>
              <a:buChar char="§"/>
            </a:pPr>
            <a:r>
              <a:rPr lang="fr-FR" sz="2000" b="1" dirty="0">
                <a:solidFill>
                  <a:srgbClr val="0033CC"/>
                </a:solidFill>
              </a:rPr>
              <a:t>Connaissances </a:t>
            </a:r>
          </a:p>
          <a:p>
            <a:pPr>
              <a:lnSpc>
                <a:spcPct val="150000"/>
              </a:lnSpc>
              <a:buFont typeface="Wingdings" pitchFamily="2" charset="2"/>
              <a:buChar char="§"/>
            </a:pPr>
            <a:r>
              <a:rPr lang="fr-FR" sz="2000" b="1" dirty="0">
                <a:solidFill>
                  <a:srgbClr val="0033CC"/>
                </a:solidFill>
              </a:rPr>
              <a:t>Compétences </a:t>
            </a:r>
          </a:p>
          <a:p>
            <a:pPr>
              <a:lnSpc>
                <a:spcPct val="150000"/>
              </a:lnSpc>
              <a:buFont typeface="Wingdings" pitchFamily="2" charset="2"/>
              <a:buChar char="§"/>
            </a:pPr>
            <a:r>
              <a:rPr lang="fr-FR" sz="2000" b="1" dirty="0">
                <a:solidFill>
                  <a:srgbClr val="0033CC"/>
                </a:solidFill>
              </a:rPr>
              <a:t> Aptitudes :Encadrement et  Communication </a:t>
            </a:r>
          </a:p>
        </p:txBody>
      </p:sp>
      <p:graphicFrame>
        <p:nvGraphicFramePr>
          <p:cNvPr id="12" name="Diagramme 11"/>
          <p:cNvGraphicFramePr/>
          <p:nvPr>
            <p:extLst/>
          </p:nvPr>
        </p:nvGraphicFramePr>
        <p:xfrm>
          <a:off x="1729038" y="2185974"/>
          <a:ext cx="5762644" cy="388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Double flèche horizontale 12"/>
          <p:cNvSpPr/>
          <p:nvPr/>
        </p:nvSpPr>
        <p:spPr>
          <a:xfrm>
            <a:off x="7086888" y="3829048"/>
            <a:ext cx="714380" cy="500066"/>
          </a:xfrm>
          <a:prstGeom prst="lef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Approche et démarche</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16" name="Organigramme : Délai 15"/>
          <p:cNvSpPr/>
          <p:nvPr/>
        </p:nvSpPr>
        <p:spPr>
          <a:xfrm>
            <a:off x="168812" y="-42205"/>
            <a:ext cx="906953" cy="822133"/>
          </a:xfrm>
          <a:prstGeom prst="flowChartDelay">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613647" y="887506"/>
            <a:ext cx="8323729" cy="369332"/>
          </a:xfrm>
          <a:prstGeom prst="rect">
            <a:avLst/>
          </a:prstGeom>
          <a:solidFill>
            <a:srgbClr val="6A7B8E"/>
          </a:solidFill>
        </p:spPr>
        <p:txBody>
          <a:bodyPr wrap="square" rtlCol="0">
            <a:spAutoFit/>
          </a:bodyPr>
          <a:lstStyle/>
          <a:p>
            <a:pPr algn="ctr"/>
            <a:r>
              <a:rPr lang="fr-FR" b="1" dirty="0" smtClean="0">
                <a:solidFill>
                  <a:schemeClr val="bg1"/>
                </a:solidFill>
                <a:latin typeface="Garamond" panose="02020404030301010803" pitchFamily="18" charset="0"/>
              </a:rPr>
              <a:t>Plan stratégique 3 ou 5 ans </a:t>
            </a:r>
            <a:endParaRPr lang="fr-FR" b="1" dirty="0">
              <a:solidFill>
                <a:schemeClr val="bg1"/>
              </a:solidFill>
              <a:latin typeface="Garamond" panose="02020404030301010803" pitchFamily="18" charset="0"/>
            </a:endParaRPr>
          </a:p>
        </p:txBody>
      </p:sp>
      <p:sp>
        <p:nvSpPr>
          <p:cNvPr id="6" name="Chevron 5"/>
          <p:cNvSpPr/>
          <p:nvPr/>
        </p:nvSpPr>
        <p:spPr>
          <a:xfrm rot="5400000">
            <a:off x="5311587" y="1255768"/>
            <a:ext cx="363071" cy="564777"/>
          </a:xfrm>
          <a:prstGeom prst="chevron">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Chevron 16"/>
          <p:cNvSpPr/>
          <p:nvPr/>
        </p:nvSpPr>
        <p:spPr>
          <a:xfrm rot="5400000">
            <a:off x="5311586" y="1483414"/>
            <a:ext cx="363071" cy="564777"/>
          </a:xfrm>
          <a:prstGeom prst="chevron">
            <a:avLst/>
          </a:prstGeom>
          <a:pattFill prst="pct7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p:cNvSpPr txBox="1"/>
          <p:nvPr/>
        </p:nvSpPr>
        <p:spPr>
          <a:xfrm>
            <a:off x="8450898" y="1640042"/>
            <a:ext cx="3186953" cy="462201"/>
          </a:xfrm>
          <a:prstGeom prst="flowChartDocument">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chemeClr val="bg1"/>
                </a:solidFill>
              </a:rPr>
              <a:t>Validation par MLM</a:t>
            </a:r>
            <a:endParaRPr lang="fr-FR" b="1" dirty="0">
              <a:solidFill>
                <a:schemeClr val="bg1"/>
              </a:solidFill>
            </a:endParaRPr>
          </a:p>
        </p:txBody>
      </p:sp>
    </p:spTree>
    <p:extLst>
      <p:ext uri="{BB962C8B-B14F-4D97-AF65-F5344CB8AC3E}">
        <p14:creationId xmlns:p14="http://schemas.microsoft.com/office/powerpoint/2010/main" val="1170360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7274" y="2773911"/>
            <a:ext cx="3981450" cy="1946731"/>
          </a:xfrm>
          <a:prstGeom prst="foldedCorner">
            <a:avLst/>
          </a:prstGeom>
          <a:solidFill>
            <a:srgbClr val="1F4E79"/>
          </a:solidFill>
        </p:spPr>
        <p:txBody>
          <a:bodyPr wrap="square" rtlCol="0">
            <a:spAutoFit/>
          </a:bodyPr>
          <a:lstStyle/>
          <a:p>
            <a:pPr marL="285750" indent="-285750">
              <a:buFont typeface="Arial" panose="020B0604020202020204" pitchFamily="34" charset="0"/>
              <a:buChar char="•"/>
            </a:pPr>
            <a:r>
              <a:rPr lang="fr-FR" sz="2000" b="1" dirty="0" smtClean="0">
                <a:solidFill>
                  <a:schemeClr val="bg1"/>
                </a:solidFill>
              </a:rPr>
              <a:t>Conformité et régularité</a:t>
            </a:r>
          </a:p>
          <a:p>
            <a:pPr marL="285750" indent="-285750">
              <a:buFont typeface="Arial" panose="020B0604020202020204" pitchFamily="34" charset="0"/>
              <a:buChar char="•"/>
            </a:pPr>
            <a:endParaRPr lang="fr-FR" sz="2000" b="1" dirty="0">
              <a:solidFill>
                <a:schemeClr val="bg1"/>
              </a:solidFill>
            </a:endParaRPr>
          </a:p>
          <a:p>
            <a:pPr marL="285750" indent="-285750">
              <a:buFont typeface="Arial" panose="020B0604020202020204" pitchFamily="34" charset="0"/>
              <a:buChar char="•"/>
            </a:pPr>
            <a:r>
              <a:rPr lang="fr-FR" sz="2000" b="1" dirty="0" smtClean="0">
                <a:solidFill>
                  <a:schemeClr val="bg1"/>
                </a:solidFill>
              </a:rPr>
              <a:t>Efficacité et efficience</a:t>
            </a:r>
          </a:p>
          <a:p>
            <a:pPr marL="285750" indent="-285750">
              <a:buFont typeface="Arial" panose="020B0604020202020204" pitchFamily="34" charset="0"/>
              <a:buChar char="•"/>
            </a:pPr>
            <a:endParaRPr lang="fr-FR" sz="2000" b="1" dirty="0">
              <a:solidFill>
                <a:schemeClr val="bg1"/>
              </a:solidFill>
            </a:endParaRPr>
          </a:p>
          <a:p>
            <a:pPr marL="285750" indent="-285750">
              <a:buFont typeface="Arial" panose="020B0604020202020204" pitchFamily="34" charset="0"/>
              <a:buChar char="•"/>
            </a:pPr>
            <a:r>
              <a:rPr lang="fr-FR" sz="2000" b="1" dirty="0" smtClean="0">
                <a:solidFill>
                  <a:schemeClr val="bg1"/>
                </a:solidFill>
              </a:rPr>
              <a:t>Performance</a:t>
            </a:r>
            <a:endParaRPr lang="fr-FR" sz="2000" b="1" dirty="0">
              <a:solidFill>
                <a:schemeClr val="bg1"/>
              </a:solidFill>
            </a:endParaRPr>
          </a:p>
        </p:txBody>
      </p:sp>
      <p:sp>
        <p:nvSpPr>
          <p:cNvPr id="3" name="ZoneTexte 2"/>
          <p:cNvSpPr txBox="1"/>
          <p:nvPr/>
        </p:nvSpPr>
        <p:spPr>
          <a:xfrm>
            <a:off x="4831977" y="2954450"/>
            <a:ext cx="3733800" cy="1077218"/>
          </a:xfrm>
          <a:prstGeom prst="rect">
            <a:avLst/>
          </a:prstGeom>
          <a:solidFill>
            <a:srgbClr val="303E4B"/>
          </a:solidFill>
        </p:spPr>
        <p:txBody>
          <a:bodyPr wrap="square" rtlCol="0">
            <a:spAutoFit/>
          </a:bodyPr>
          <a:lstStyle/>
          <a:p>
            <a:r>
              <a:rPr lang="fr-FR" sz="3200" b="1" dirty="0" smtClean="0">
                <a:solidFill>
                  <a:schemeClr val="bg1"/>
                </a:solidFill>
              </a:rPr>
              <a:t>Audit assurance/</a:t>
            </a:r>
          </a:p>
          <a:p>
            <a:r>
              <a:rPr lang="fr-FR" sz="3200" b="1" dirty="0" smtClean="0">
                <a:solidFill>
                  <a:schemeClr val="bg1"/>
                </a:solidFill>
              </a:rPr>
              <a:t>Conseil</a:t>
            </a:r>
            <a:endParaRPr lang="fr-FR" sz="3200" b="1" dirty="0">
              <a:solidFill>
                <a:schemeClr val="bg1"/>
              </a:solidFill>
            </a:endParaRPr>
          </a:p>
        </p:txBody>
      </p:sp>
      <p:sp>
        <p:nvSpPr>
          <p:cNvPr id="5" name="Rectangle 4">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Approche et démarche</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6" name="ZoneTexte 5"/>
          <p:cNvSpPr txBox="1"/>
          <p:nvPr/>
        </p:nvSpPr>
        <p:spPr>
          <a:xfrm>
            <a:off x="3307976" y="1039135"/>
            <a:ext cx="5889812" cy="369332"/>
          </a:xfrm>
          <a:prstGeom prst="rect">
            <a:avLst/>
          </a:prstGeom>
          <a:solidFill>
            <a:schemeClr val="accent1">
              <a:lumMod val="20000"/>
              <a:lumOff val="80000"/>
            </a:schemeClr>
          </a:solidFill>
        </p:spPr>
        <p:txBody>
          <a:bodyPr wrap="square" rtlCol="0">
            <a:spAutoFit/>
          </a:bodyPr>
          <a:lstStyle/>
          <a:p>
            <a:pPr algn="ctr"/>
            <a:r>
              <a:rPr lang="fr-FR" b="1" dirty="0" smtClean="0">
                <a:latin typeface="Garamond" panose="02020404030301010803" pitchFamily="18" charset="0"/>
              </a:rPr>
              <a:t>Actions d’audit: Améliorer et créer de la valeur ajoutée</a:t>
            </a:r>
            <a:endParaRPr lang="fr-FR" b="1" dirty="0">
              <a:latin typeface="Garamond" panose="02020404030301010803" pitchFamily="18" charset="0"/>
            </a:endParaRPr>
          </a:p>
        </p:txBody>
      </p:sp>
      <p:sp>
        <p:nvSpPr>
          <p:cNvPr id="7" name="Flèche vers le bas 6"/>
          <p:cNvSpPr/>
          <p:nvPr/>
        </p:nvSpPr>
        <p:spPr>
          <a:xfrm>
            <a:off x="5860674" y="4296335"/>
            <a:ext cx="470647" cy="510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428440" y="4883938"/>
            <a:ext cx="571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Constats  /Recommandations/actions à mettre en œuvre</a:t>
            </a:r>
            <a:endParaRPr lang="fr-FR" dirty="0"/>
          </a:p>
        </p:txBody>
      </p:sp>
      <p:sp>
        <p:nvSpPr>
          <p:cNvPr id="9" name="ZoneTexte 8"/>
          <p:cNvSpPr txBox="1"/>
          <p:nvPr/>
        </p:nvSpPr>
        <p:spPr>
          <a:xfrm>
            <a:off x="3482788" y="5535519"/>
            <a:ext cx="571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Plan d’action concerté</a:t>
            </a:r>
            <a:endParaRPr lang="fr-FR" dirty="0"/>
          </a:p>
        </p:txBody>
      </p:sp>
      <p:sp>
        <p:nvSpPr>
          <p:cNvPr id="10" name="ZoneTexte 9"/>
          <p:cNvSpPr txBox="1"/>
          <p:nvPr/>
        </p:nvSpPr>
        <p:spPr>
          <a:xfrm>
            <a:off x="3482788" y="6191145"/>
            <a:ext cx="5715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Mission du suivi de mise en ouvre</a:t>
            </a:r>
            <a:endParaRPr lang="fr-FR" dirty="0"/>
          </a:p>
        </p:txBody>
      </p:sp>
      <p:sp>
        <p:nvSpPr>
          <p:cNvPr id="13" name="Chevron 12"/>
          <p:cNvSpPr/>
          <p:nvPr/>
        </p:nvSpPr>
        <p:spPr>
          <a:xfrm rot="5400000">
            <a:off x="5903278" y="5100133"/>
            <a:ext cx="385437" cy="591663"/>
          </a:xfrm>
          <a:prstGeom prst="chevron">
            <a:avLst/>
          </a:prstGeom>
          <a:pattFill prst="trellis">
            <a:fgClr>
              <a:srgbClr val="6B7B8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Chevron 13"/>
          <p:cNvSpPr/>
          <p:nvPr/>
        </p:nvSpPr>
        <p:spPr>
          <a:xfrm rot="5400000">
            <a:off x="5909442" y="5801738"/>
            <a:ext cx="385437" cy="591663"/>
          </a:xfrm>
          <a:prstGeom prst="chevron">
            <a:avLst/>
          </a:prstGeom>
          <a:pattFill prst="trellis">
            <a:fgClr>
              <a:srgbClr val="6B7B8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706528" y="1698593"/>
            <a:ext cx="10750366" cy="646331"/>
          </a:xfrm>
          <a:prstGeom prst="rect">
            <a:avLst/>
          </a:prstGeom>
        </p:spPr>
        <p:txBody>
          <a:bodyPr wrap="square">
            <a:spAutoFit/>
          </a:bodyPr>
          <a:lstStyle/>
          <a:p>
            <a:pPr indent="-342900">
              <a:buFont typeface="Arial" pitchFamily="34" charset="0"/>
              <a:buChar char="•"/>
            </a:pPr>
            <a:r>
              <a:rPr lang="fr-FR" b="1" dirty="0">
                <a:latin typeface="Garamond" panose="02020404030301010803" pitchFamily="18" charset="0"/>
              </a:rPr>
              <a:t>S’assurer que le risque est connu et correctement apprécié à travers </a:t>
            </a:r>
            <a:r>
              <a:rPr lang="fr-FR" b="1" dirty="0" smtClean="0">
                <a:latin typeface="Garamond" panose="02020404030301010803" pitchFamily="18" charset="0"/>
              </a:rPr>
              <a:t>l’approche  mangement des risques;</a:t>
            </a:r>
            <a:endParaRPr lang="fr-FR" b="1" dirty="0">
              <a:latin typeface="Garamond" panose="02020404030301010803" pitchFamily="18" charset="0"/>
            </a:endParaRPr>
          </a:p>
          <a:p>
            <a:pPr indent="-342900">
              <a:buFont typeface="Arial" pitchFamily="34" charset="0"/>
              <a:buChar char="•"/>
            </a:pPr>
            <a:r>
              <a:rPr lang="fr-FR" b="1" dirty="0">
                <a:latin typeface="Garamond" panose="02020404030301010803" pitchFamily="18" charset="0"/>
              </a:rPr>
              <a:t> Garantir que le risque fait l’objet d’un dispositif de maîtrise adapté;</a:t>
            </a:r>
          </a:p>
        </p:txBody>
      </p:sp>
      <p:sp>
        <p:nvSpPr>
          <p:cNvPr id="16" name="Organigramme : Connecteur 15"/>
          <p:cNvSpPr/>
          <p:nvPr/>
        </p:nvSpPr>
        <p:spPr>
          <a:xfrm>
            <a:off x="122138" y="1622899"/>
            <a:ext cx="584390" cy="669306"/>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flipH="1">
            <a:off x="7391849" y="4300022"/>
            <a:ext cx="2052022" cy="440769"/>
          </a:xfrm>
          <a:prstGeom prst="foldedCorner">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Lettre de mission</a:t>
            </a:r>
            <a:endParaRPr lang="fr-FR" b="1" dirty="0"/>
          </a:p>
        </p:txBody>
      </p:sp>
      <p:sp>
        <p:nvSpPr>
          <p:cNvPr id="18" name="ZoneTexte 17"/>
          <p:cNvSpPr txBox="1"/>
          <p:nvPr/>
        </p:nvSpPr>
        <p:spPr>
          <a:xfrm>
            <a:off x="9443871" y="5203246"/>
            <a:ext cx="1838211" cy="731818"/>
          </a:xfrm>
          <a:prstGeom prst="flowChartMultidocumen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smtClean="0">
                <a:latin typeface="Garamond" panose="02020404030301010803" pitchFamily="18" charset="0"/>
              </a:rPr>
              <a:t>Rapport d’audit partagé</a:t>
            </a:r>
            <a:endParaRPr lang="fr-FR" sz="1600" b="1" dirty="0">
              <a:latin typeface="Garamond" panose="02020404030301010803" pitchFamily="18" charset="0"/>
            </a:endParaRPr>
          </a:p>
        </p:txBody>
      </p:sp>
    </p:spTree>
    <p:extLst>
      <p:ext uri="{BB962C8B-B14F-4D97-AF65-F5344CB8AC3E}">
        <p14:creationId xmlns:p14="http://schemas.microsoft.com/office/powerpoint/2010/main" val="3410097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57886" y="2911892"/>
            <a:ext cx="3981450" cy="1212116"/>
          </a:xfrm>
          <a:prstGeom prst="foldedCorner">
            <a:avLst/>
          </a:prstGeom>
          <a:solidFill>
            <a:srgbClr val="1F4E79"/>
          </a:solidFill>
        </p:spPr>
        <p:txBody>
          <a:bodyPr wrap="square" rtlCol="0">
            <a:spAutoFit/>
          </a:bodyPr>
          <a:lstStyle/>
          <a:p>
            <a:pPr marL="285750" indent="-285750">
              <a:buFont typeface="Arial" panose="020B0604020202020204" pitchFamily="34" charset="0"/>
              <a:buChar char="•"/>
            </a:pPr>
            <a:r>
              <a:rPr lang="fr-FR" sz="2000" b="1" dirty="0" smtClean="0">
                <a:solidFill>
                  <a:schemeClr val="bg1"/>
                </a:solidFill>
              </a:rPr>
              <a:t>Projet/programme</a:t>
            </a:r>
          </a:p>
          <a:p>
            <a:pPr marL="285750" indent="-285750">
              <a:buFont typeface="Arial" panose="020B0604020202020204" pitchFamily="34" charset="0"/>
              <a:buChar char="•"/>
            </a:pPr>
            <a:endParaRPr lang="fr-FR" sz="2000" b="1" dirty="0">
              <a:solidFill>
                <a:schemeClr val="bg1"/>
              </a:solidFill>
            </a:endParaRPr>
          </a:p>
          <a:p>
            <a:pPr marL="285750" indent="-285750">
              <a:buFont typeface="Arial" panose="020B0604020202020204" pitchFamily="34" charset="0"/>
              <a:buChar char="•"/>
            </a:pPr>
            <a:r>
              <a:rPr lang="fr-FR" sz="2000" b="1" dirty="0" smtClean="0">
                <a:solidFill>
                  <a:schemeClr val="bg1"/>
                </a:solidFill>
              </a:rPr>
              <a:t>Action/activité</a:t>
            </a:r>
            <a:endParaRPr lang="fr-FR" sz="2000" b="1" dirty="0">
              <a:solidFill>
                <a:schemeClr val="bg1"/>
              </a:solidFill>
            </a:endParaRPr>
          </a:p>
        </p:txBody>
      </p:sp>
      <p:sp>
        <p:nvSpPr>
          <p:cNvPr id="5" name="Rectangle 4">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Approche et démarche</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6" name="ZoneTexte 5"/>
          <p:cNvSpPr txBox="1"/>
          <p:nvPr/>
        </p:nvSpPr>
        <p:spPr>
          <a:xfrm>
            <a:off x="4072216" y="1039135"/>
            <a:ext cx="4047565" cy="369332"/>
          </a:xfrm>
          <a:prstGeom prst="rect">
            <a:avLst/>
          </a:prstGeom>
          <a:solidFill>
            <a:schemeClr val="accent1">
              <a:lumMod val="20000"/>
              <a:lumOff val="80000"/>
            </a:schemeClr>
          </a:solidFill>
        </p:spPr>
        <p:txBody>
          <a:bodyPr wrap="square" rtlCol="0">
            <a:spAutoFit/>
          </a:bodyPr>
          <a:lstStyle/>
          <a:p>
            <a:pPr algn="ctr"/>
            <a:r>
              <a:rPr lang="fr-FR" b="1" dirty="0" smtClean="0">
                <a:latin typeface="Garamond" panose="02020404030301010803" pitchFamily="18" charset="0"/>
              </a:rPr>
              <a:t>Actions d’évaluation</a:t>
            </a:r>
            <a:endParaRPr lang="fr-FR" b="1" dirty="0">
              <a:latin typeface="Garamond" panose="02020404030301010803" pitchFamily="18" charset="0"/>
            </a:endParaRPr>
          </a:p>
        </p:txBody>
      </p:sp>
      <p:sp>
        <p:nvSpPr>
          <p:cNvPr id="7" name="ZoneTexte 6"/>
          <p:cNvSpPr txBox="1"/>
          <p:nvPr/>
        </p:nvSpPr>
        <p:spPr>
          <a:xfrm>
            <a:off x="6414247" y="2477718"/>
            <a:ext cx="3222814" cy="2553891"/>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nSpc>
                <a:spcPct val="150000"/>
              </a:lnSpc>
              <a:buFont typeface="+mj-lt"/>
              <a:buAutoNum type="arabicPeriod"/>
            </a:pPr>
            <a:r>
              <a:rPr lang="fr-FR" sz="1600" b="1" dirty="0">
                <a:solidFill>
                  <a:srgbClr val="002060"/>
                </a:solidFill>
                <a:latin typeface="Garamond" panose="02020404030301010803" pitchFamily="18" charset="0"/>
              </a:rPr>
              <a:t>Pertinence.</a:t>
            </a:r>
          </a:p>
          <a:p>
            <a:pPr marL="342900" indent="-342900">
              <a:lnSpc>
                <a:spcPct val="150000"/>
              </a:lnSpc>
              <a:buFont typeface="+mj-lt"/>
              <a:buAutoNum type="arabicPeriod"/>
            </a:pPr>
            <a:r>
              <a:rPr lang="fr-FR" sz="1600" b="1" dirty="0">
                <a:solidFill>
                  <a:srgbClr val="002060"/>
                </a:solidFill>
                <a:latin typeface="Garamond" panose="02020404030301010803" pitchFamily="18" charset="0"/>
              </a:rPr>
              <a:t>Cohérence.</a:t>
            </a:r>
          </a:p>
          <a:p>
            <a:pPr marL="342900" indent="-342900">
              <a:lnSpc>
                <a:spcPct val="150000"/>
              </a:lnSpc>
              <a:buFont typeface="+mj-lt"/>
              <a:buAutoNum type="arabicPeriod"/>
            </a:pPr>
            <a:r>
              <a:rPr lang="fr-FR" sz="1600" b="1" dirty="0">
                <a:solidFill>
                  <a:srgbClr val="002060"/>
                </a:solidFill>
                <a:latin typeface="Garamond" panose="02020404030301010803" pitchFamily="18" charset="0"/>
              </a:rPr>
              <a:t>Efficacité</a:t>
            </a:r>
          </a:p>
          <a:p>
            <a:pPr marL="342900" indent="-342900">
              <a:lnSpc>
                <a:spcPct val="150000"/>
              </a:lnSpc>
              <a:buFont typeface="+mj-lt"/>
              <a:buAutoNum type="arabicPeriod"/>
            </a:pPr>
            <a:r>
              <a:rPr lang="fr-FR" sz="1600" b="1" dirty="0">
                <a:solidFill>
                  <a:srgbClr val="002060"/>
                </a:solidFill>
                <a:latin typeface="Garamond" panose="02020404030301010803" pitchFamily="18" charset="0"/>
              </a:rPr>
              <a:t>Efficience.</a:t>
            </a:r>
          </a:p>
          <a:p>
            <a:pPr marL="342900" indent="-342900">
              <a:lnSpc>
                <a:spcPct val="150000"/>
              </a:lnSpc>
              <a:buFont typeface="+mj-lt"/>
              <a:buAutoNum type="arabicPeriod"/>
            </a:pPr>
            <a:r>
              <a:rPr lang="fr-FR" sz="1600" b="1" dirty="0">
                <a:solidFill>
                  <a:srgbClr val="002060"/>
                </a:solidFill>
                <a:latin typeface="Garamond" panose="02020404030301010803" pitchFamily="18" charset="0"/>
              </a:rPr>
              <a:t>Impact.</a:t>
            </a:r>
          </a:p>
          <a:p>
            <a:pPr marL="342900" indent="-342900">
              <a:lnSpc>
                <a:spcPct val="150000"/>
              </a:lnSpc>
              <a:buFont typeface="+mj-lt"/>
              <a:buAutoNum type="arabicPeriod"/>
            </a:pPr>
            <a:r>
              <a:rPr lang="fr-FR" sz="1600" b="1" dirty="0" smtClean="0">
                <a:solidFill>
                  <a:srgbClr val="002060"/>
                </a:solidFill>
                <a:latin typeface="Garamond" panose="02020404030301010803" pitchFamily="18" charset="0"/>
              </a:rPr>
              <a:t>Viabilité</a:t>
            </a:r>
            <a:endParaRPr lang="fr-FR" dirty="0">
              <a:solidFill>
                <a:srgbClr val="002060"/>
              </a:solidFill>
            </a:endParaRPr>
          </a:p>
        </p:txBody>
      </p:sp>
      <p:sp>
        <p:nvSpPr>
          <p:cNvPr id="8" name="Chevron 7"/>
          <p:cNvSpPr/>
          <p:nvPr/>
        </p:nvSpPr>
        <p:spPr>
          <a:xfrm>
            <a:off x="5439336" y="3186952"/>
            <a:ext cx="490817" cy="524435"/>
          </a:xfrm>
          <a:prstGeom prst="chevron">
            <a:avLst/>
          </a:prstGeom>
          <a:pattFill prst="pct25">
            <a:fgClr>
              <a:schemeClr val="accent1"/>
            </a:fgClr>
            <a:bgClr>
              <a:schemeClr val="bg1"/>
            </a:bgClr>
          </a:pattFill>
          <a:ln>
            <a:solidFill>
              <a:srgbClr val="6A7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1331259" y="5469867"/>
            <a:ext cx="3993776" cy="1328023"/>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latin typeface="Garamond" panose="02020404030301010803" pitchFamily="18" charset="0"/>
              </a:rPr>
              <a:t>Trois types d’évaluation</a:t>
            </a:r>
          </a:p>
          <a:p>
            <a:pPr marL="285750" indent="-285750">
              <a:buFont typeface="Arial" panose="020B0604020202020204" pitchFamily="34" charset="0"/>
              <a:buChar char="•"/>
            </a:pPr>
            <a:r>
              <a:rPr lang="fr-FR" dirty="0" smtClean="0"/>
              <a:t>Avant</a:t>
            </a:r>
          </a:p>
          <a:p>
            <a:pPr marL="285750" indent="-285750">
              <a:buFont typeface="Arial" panose="020B0604020202020204" pitchFamily="34" charset="0"/>
              <a:buChar char="•"/>
            </a:pPr>
            <a:r>
              <a:rPr lang="fr-FR" dirty="0" smtClean="0"/>
              <a:t>En Cours</a:t>
            </a:r>
          </a:p>
          <a:p>
            <a:pPr marL="285750" indent="-285750">
              <a:buFont typeface="Arial" panose="020B0604020202020204" pitchFamily="34" charset="0"/>
              <a:buChar char="•"/>
            </a:pPr>
            <a:r>
              <a:rPr lang="fr-FR" dirty="0" smtClean="0"/>
              <a:t>Après</a:t>
            </a:r>
            <a:endParaRPr lang="fr-FR" dirty="0"/>
          </a:p>
        </p:txBody>
      </p:sp>
      <p:sp>
        <p:nvSpPr>
          <p:cNvPr id="10" name="Flèche droite à entaille 9"/>
          <p:cNvSpPr/>
          <p:nvPr/>
        </p:nvSpPr>
        <p:spPr>
          <a:xfrm>
            <a:off x="5499847" y="5974958"/>
            <a:ext cx="739588" cy="5109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414247" y="5623100"/>
            <a:ext cx="3222814" cy="1021556"/>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fr-FR" dirty="0" smtClean="0"/>
              <a:t>Réajustement</a:t>
            </a:r>
          </a:p>
          <a:p>
            <a:pPr marL="342900" indent="-342900">
              <a:buFont typeface="+mj-lt"/>
              <a:buAutoNum type="arabicPeriod"/>
            </a:pPr>
            <a:r>
              <a:rPr lang="fr-FR" dirty="0" smtClean="0"/>
              <a:t>Feuille de route</a:t>
            </a:r>
          </a:p>
          <a:p>
            <a:pPr marL="342900" indent="-342900">
              <a:buFont typeface="+mj-lt"/>
              <a:buAutoNum type="arabicPeriod"/>
            </a:pPr>
            <a:r>
              <a:rPr lang="fr-FR" dirty="0" smtClean="0"/>
              <a:t>Recommandations </a:t>
            </a:r>
            <a:endParaRPr lang="fr-FR" dirty="0"/>
          </a:p>
        </p:txBody>
      </p:sp>
      <p:sp>
        <p:nvSpPr>
          <p:cNvPr id="12" name="Organigramme : Connecteur 11"/>
          <p:cNvSpPr/>
          <p:nvPr/>
        </p:nvSpPr>
        <p:spPr>
          <a:xfrm>
            <a:off x="122138" y="1622899"/>
            <a:ext cx="584390" cy="669306"/>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06528" y="1683527"/>
            <a:ext cx="1000461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fr-FR" dirty="0" smtClean="0"/>
              <a:t>Déterminer les écarts entre les objectifs projetés et réalisés (actions, RH, Budget, effet, impact….)</a:t>
            </a:r>
          </a:p>
          <a:p>
            <a:pPr marL="285750" indent="-285750">
              <a:buFont typeface="Arial" panose="020B0604020202020204" pitchFamily="34" charset="0"/>
              <a:buChar char="•"/>
            </a:pPr>
            <a:r>
              <a:rPr lang="fr-FR" dirty="0" smtClean="0"/>
              <a:t>Identifier les pistes d’amélioration</a:t>
            </a:r>
            <a:endParaRPr lang="fr-FR" dirty="0"/>
          </a:p>
        </p:txBody>
      </p:sp>
      <p:sp>
        <p:nvSpPr>
          <p:cNvPr id="14" name="ZoneTexte 13"/>
          <p:cNvSpPr txBox="1"/>
          <p:nvPr/>
        </p:nvSpPr>
        <p:spPr>
          <a:xfrm>
            <a:off x="9946344" y="5469867"/>
            <a:ext cx="1838211" cy="1039951"/>
          </a:xfrm>
          <a:prstGeom prst="flowChartMultidocumen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smtClean="0">
                <a:latin typeface="Garamond" panose="02020404030301010803" pitchFamily="18" charset="0"/>
              </a:rPr>
              <a:t>Rapport d’évaluation  partagé</a:t>
            </a:r>
            <a:endParaRPr lang="fr-FR" sz="1600" b="1" dirty="0">
              <a:latin typeface="Garamond" panose="02020404030301010803" pitchFamily="18" charset="0"/>
            </a:endParaRPr>
          </a:p>
        </p:txBody>
      </p:sp>
    </p:spTree>
    <p:extLst>
      <p:ext uri="{BB962C8B-B14F-4D97-AF65-F5344CB8AC3E}">
        <p14:creationId xmlns:p14="http://schemas.microsoft.com/office/powerpoint/2010/main" val="25603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54474" y="1943134"/>
            <a:ext cx="3981450" cy="477500"/>
          </a:xfrm>
          <a:prstGeom prst="foldedCorner">
            <a:avLst/>
          </a:prstGeom>
          <a:solidFill>
            <a:srgbClr val="1F4E79"/>
          </a:solidFill>
        </p:spPr>
        <p:txBody>
          <a:bodyPr wrap="square" rtlCol="0">
            <a:spAutoFit/>
          </a:bodyPr>
          <a:lstStyle/>
          <a:p>
            <a:pPr marL="285750" indent="-285750">
              <a:buFont typeface="Arial" panose="020B0604020202020204" pitchFamily="34" charset="0"/>
              <a:buChar char="•"/>
            </a:pPr>
            <a:r>
              <a:rPr lang="fr-FR" sz="2000" b="1" dirty="0" smtClean="0">
                <a:solidFill>
                  <a:schemeClr val="bg1"/>
                </a:solidFill>
              </a:rPr>
              <a:t>NON Programmables </a:t>
            </a:r>
            <a:endParaRPr lang="fr-FR" sz="2000" b="1" dirty="0">
              <a:solidFill>
                <a:schemeClr val="bg1"/>
              </a:solidFill>
            </a:endParaRPr>
          </a:p>
        </p:txBody>
      </p:sp>
      <p:sp>
        <p:nvSpPr>
          <p:cNvPr id="5" name="Rectangle 4">
            <a:extLst>
              <a:ext uri="{FF2B5EF4-FFF2-40B4-BE49-F238E27FC236}">
                <a16:creationId xmlns:a16="http://schemas.microsoft.com/office/drawing/2014/main" xmlns="" id="{6A8C4822-654F-47DD-A89B-A7CD9338CBCC}"/>
              </a:ext>
            </a:extLst>
          </p:cNvPr>
          <p:cNvSpPr/>
          <p:nvPr/>
        </p:nvSpPr>
        <p:spPr>
          <a:xfrm>
            <a:off x="0" y="43388"/>
            <a:ext cx="12191999" cy="562799"/>
          </a:xfrm>
          <a:prstGeom prst="rect">
            <a:avLst/>
          </a:prstGeom>
          <a:solidFill>
            <a:srgbClr val="366B9A"/>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50000"/>
              </a:spcBef>
              <a:spcAft>
                <a:spcPct val="0"/>
              </a:spcAft>
              <a:buClrTx/>
              <a:buSzTx/>
              <a:buFontTx/>
              <a:buNone/>
              <a:tabLst/>
              <a:defRPr/>
            </a:pPr>
            <a:r>
              <a:rPr kumimoji="0" lang="fr-FR" altLang="fr-FR" b="1" i="0" u="none" strike="noStrike" kern="0" cap="none" spc="0" normalizeH="0" baseline="0" noProof="0" dirty="0" smtClean="0">
                <a:ln>
                  <a:noFill/>
                </a:ln>
                <a:solidFill>
                  <a:srgbClr val="FFFFFF"/>
                </a:solidFill>
                <a:effectLst/>
                <a:uLnTx/>
                <a:uFillTx/>
                <a:latin typeface="Helvetica Light"/>
              </a:rPr>
              <a:t>Inspection Générale: Approche et démarche</a:t>
            </a:r>
            <a:endParaRPr kumimoji="0" lang="fr-FR" altLang="fr-FR" b="1" i="0" u="none" strike="noStrike" kern="0" cap="none" spc="0" normalizeH="0" baseline="0" noProof="0" dirty="0">
              <a:ln>
                <a:noFill/>
              </a:ln>
              <a:solidFill>
                <a:srgbClr val="FFFFFF"/>
              </a:solidFill>
              <a:effectLst/>
              <a:uLnTx/>
              <a:uFillTx/>
              <a:latin typeface="Helvetica Light"/>
            </a:endParaRPr>
          </a:p>
        </p:txBody>
      </p:sp>
      <p:sp>
        <p:nvSpPr>
          <p:cNvPr id="6" name="ZoneTexte 5"/>
          <p:cNvSpPr txBox="1"/>
          <p:nvPr/>
        </p:nvSpPr>
        <p:spPr>
          <a:xfrm>
            <a:off x="4072216" y="1039135"/>
            <a:ext cx="4047565" cy="369332"/>
          </a:xfrm>
          <a:prstGeom prst="rect">
            <a:avLst/>
          </a:prstGeom>
          <a:solidFill>
            <a:schemeClr val="accent1">
              <a:lumMod val="20000"/>
              <a:lumOff val="80000"/>
            </a:schemeClr>
          </a:solidFill>
        </p:spPr>
        <p:txBody>
          <a:bodyPr wrap="square" rtlCol="0">
            <a:spAutoFit/>
          </a:bodyPr>
          <a:lstStyle/>
          <a:p>
            <a:pPr algn="ctr"/>
            <a:r>
              <a:rPr lang="fr-FR" b="1" dirty="0" smtClean="0">
                <a:latin typeface="Garamond" panose="02020404030301010803" pitchFamily="18" charset="0"/>
              </a:rPr>
              <a:t>Actions d’inspection/enquête</a:t>
            </a:r>
            <a:endParaRPr lang="fr-FR" b="1" dirty="0">
              <a:latin typeface="Garamond" panose="02020404030301010803" pitchFamily="18" charset="0"/>
            </a:endParaRPr>
          </a:p>
        </p:txBody>
      </p:sp>
      <p:sp>
        <p:nvSpPr>
          <p:cNvPr id="3" name="Rectangle 2"/>
          <p:cNvSpPr/>
          <p:nvPr/>
        </p:nvSpPr>
        <p:spPr>
          <a:xfrm>
            <a:off x="1080245" y="4080035"/>
            <a:ext cx="1003150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pPr>
            <a:r>
              <a:rPr lang="fr-FR" sz="1600" dirty="0">
                <a:latin typeface="Garamond" panose="02020404030301010803" pitchFamily="18" charset="0"/>
              </a:rPr>
              <a:t>Activité de vérification exhaustive ou partielle, d’un ou plusieurs domaines de gestion d’une entité, dans une période par rapport aux normes de régularité et de conformité</a:t>
            </a:r>
          </a:p>
          <a:p>
            <a:pPr>
              <a:buFont typeface="Arial" pitchFamily="34" charset="0"/>
              <a:buChar char="•"/>
            </a:pPr>
            <a:r>
              <a:rPr lang="fr-FR" sz="1600" dirty="0">
                <a:latin typeface="Garamond" panose="02020404030301010803" pitchFamily="18" charset="0"/>
              </a:rPr>
              <a:t>Se focalise sur les règles et les procédures pour vérifier leur respect </a:t>
            </a:r>
            <a:endParaRPr lang="fr-FR" sz="1600" dirty="0" smtClean="0">
              <a:latin typeface="Garamond" panose="02020404030301010803" pitchFamily="18" charset="0"/>
            </a:endParaRPr>
          </a:p>
          <a:p>
            <a:pPr>
              <a:buFont typeface="Arial" pitchFamily="34" charset="0"/>
              <a:buChar char="•"/>
            </a:pPr>
            <a:r>
              <a:rPr lang="fr-FR" sz="1600" dirty="0" smtClean="0">
                <a:latin typeface="Garamond" panose="02020404030301010803" pitchFamily="18" charset="0"/>
              </a:rPr>
              <a:t>S’intéresse </a:t>
            </a:r>
            <a:r>
              <a:rPr lang="fr-FR" sz="1600" dirty="0">
                <a:latin typeface="Garamond" panose="02020404030301010803" pitchFamily="18" charset="0"/>
              </a:rPr>
              <a:t>à déceler les erreurs en vue de les faires </a:t>
            </a:r>
            <a:r>
              <a:rPr lang="fr-FR" sz="1600" dirty="0" smtClean="0">
                <a:latin typeface="Garamond" panose="02020404030301010803" pitchFamily="18" charset="0"/>
              </a:rPr>
              <a:t>corriger</a:t>
            </a:r>
          </a:p>
          <a:p>
            <a:pPr>
              <a:buFont typeface="Arial" pitchFamily="34" charset="0"/>
              <a:buChar char="•"/>
            </a:pPr>
            <a:r>
              <a:rPr lang="fr-FR" sz="1600" dirty="0" smtClean="0">
                <a:latin typeface="Garamond" panose="02020404030301010803" pitchFamily="18" charset="0"/>
              </a:rPr>
              <a:t>Détermine </a:t>
            </a:r>
            <a:r>
              <a:rPr lang="fr-FR" sz="1600" dirty="0">
                <a:latin typeface="Garamond" panose="02020404030301010803" pitchFamily="18" charset="0"/>
              </a:rPr>
              <a:t>les responsabilités sur les actes commises pour permettre à l’autorité compétente de prendre les mesures qu’elle juge </a:t>
            </a:r>
            <a:r>
              <a:rPr lang="fr-FR" sz="1600" dirty="0" smtClean="0">
                <a:latin typeface="Garamond" panose="02020404030301010803" pitchFamily="18" charset="0"/>
              </a:rPr>
              <a:t>opportune.</a:t>
            </a:r>
            <a:endParaRPr lang="fr-FR" sz="1600" dirty="0">
              <a:latin typeface="Garamond" panose="02020404030301010803" pitchFamily="18" charset="0"/>
            </a:endParaRPr>
          </a:p>
        </p:txBody>
      </p:sp>
      <p:sp>
        <p:nvSpPr>
          <p:cNvPr id="4" name="ZoneTexte 3"/>
          <p:cNvSpPr txBox="1"/>
          <p:nvPr/>
        </p:nvSpPr>
        <p:spPr>
          <a:xfrm>
            <a:off x="1788459" y="2642446"/>
            <a:ext cx="719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Une saisine, une plainte, une instruction du MLM ou une demande de SG</a:t>
            </a:r>
            <a:endParaRPr lang="fr-FR" dirty="0"/>
          </a:p>
        </p:txBody>
      </p:sp>
      <p:sp>
        <p:nvSpPr>
          <p:cNvPr id="12" name="ZoneTexte 11"/>
          <p:cNvSpPr txBox="1"/>
          <p:nvPr/>
        </p:nvSpPr>
        <p:spPr>
          <a:xfrm flipH="1">
            <a:off x="4359536" y="3325522"/>
            <a:ext cx="2052022" cy="440769"/>
          </a:xfrm>
          <a:prstGeom prst="foldedCorner">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t>Mandat</a:t>
            </a:r>
            <a:endParaRPr lang="fr-FR" b="1" dirty="0"/>
          </a:p>
        </p:txBody>
      </p:sp>
      <p:sp>
        <p:nvSpPr>
          <p:cNvPr id="13" name="ZoneTexte 12"/>
          <p:cNvSpPr txBox="1"/>
          <p:nvPr/>
        </p:nvSpPr>
        <p:spPr>
          <a:xfrm>
            <a:off x="9946344" y="5649695"/>
            <a:ext cx="1838211" cy="1039951"/>
          </a:xfrm>
          <a:prstGeom prst="flowChartMultidocumen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smtClean="0">
                <a:latin typeface="Garamond" panose="02020404030301010803" pitchFamily="18" charset="0"/>
              </a:rPr>
              <a:t>Rapport d’inspection est confidentiel</a:t>
            </a:r>
            <a:endParaRPr lang="fr-FR" sz="1600" b="1" dirty="0">
              <a:latin typeface="Garamond" panose="02020404030301010803" pitchFamily="18" charset="0"/>
            </a:endParaRPr>
          </a:p>
        </p:txBody>
      </p:sp>
    </p:spTree>
    <p:extLst>
      <p:ext uri="{BB962C8B-B14F-4D97-AF65-F5344CB8AC3E}">
        <p14:creationId xmlns:p14="http://schemas.microsoft.com/office/powerpoint/2010/main" val="4114225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93CAE2-613D-46F5-980A-F7AEAC413798}"/>
              </a:ext>
            </a:extLst>
          </p:cNvPr>
          <p:cNvSpPr>
            <a:spLocks noGrp="1"/>
          </p:cNvSpPr>
          <p:nvPr>
            <p:ph type="title"/>
          </p:nvPr>
        </p:nvSpPr>
        <p:spPr/>
        <p:txBody>
          <a:bodyPr>
            <a:noAutofit/>
          </a:bodyPr>
          <a:lstStyle/>
          <a:p>
            <a:r>
              <a:rPr lang="fr-MA" sz="3600" b="1" dirty="0">
                <a:solidFill>
                  <a:schemeClr val="bg1"/>
                </a:solidFill>
              </a:rPr>
              <a:t>Cadre juridique et </a:t>
            </a:r>
            <a:r>
              <a:rPr lang="fr-MA" sz="3600" b="1" dirty="0" smtClean="0">
                <a:solidFill>
                  <a:schemeClr val="bg1"/>
                </a:solidFill>
              </a:rPr>
              <a:t>institutionnel</a:t>
            </a:r>
            <a:endParaRPr lang="fr-MA" sz="3600" b="1" dirty="0">
              <a:solidFill>
                <a:schemeClr val="bg1"/>
              </a:solidFill>
            </a:endParaRPr>
          </a:p>
        </p:txBody>
      </p:sp>
      <p:sp>
        <p:nvSpPr>
          <p:cNvPr id="3" name="Espace réservé du texte 2">
            <a:extLst>
              <a:ext uri="{FF2B5EF4-FFF2-40B4-BE49-F238E27FC236}">
                <a16:creationId xmlns:a16="http://schemas.microsoft.com/office/drawing/2014/main" xmlns="" id="{F40EFB12-F2D2-4ED3-868C-A0F84C8A5BD2}"/>
              </a:ext>
            </a:extLst>
          </p:cNvPr>
          <p:cNvSpPr>
            <a:spLocks noGrp="1"/>
          </p:cNvSpPr>
          <p:nvPr>
            <p:ph type="body" idx="1"/>
          </p:nvPr>
        </p:nvSpPr>
        <p:spPr>
          <a:xfrm>
            <a:off x="1756012" y="712166"/>
            <a:ext cx="8679976" cy="393965"/>
          </a:xfrm>
        </p:spPr>
        <p:txBody>
          <a:bodyPr>
            <a:normAutofit lnSpcReduction="10000"/>
          </a:bodyPr>
          <a:lstStyle/>
          <a:p>
            <a:r>
              <a:rPr lang="fr-MA" dirty="0"/>
              <a:t>Organes de contrôles/BG</a:t>
            </a:r>
          </a:p>
        </p:txBody>
      </p:sp>
      <p:graphicFrame>
        <p:nvGraphicFramePr>
          <p:cNvPr id="11" name="Espace réservé du contenu 10">
            <a:extLst>
              <a:ext uri="{FF2B5EF4-FFF2-40B4-BE49-F238E27FC236}">
                <a16:creationId xmlns:a16="http://schemas.microsoft.com/office/drawing/2014/main" xmlns="" id="{D5E2606A-C0C1-410E-9492-5A1A4C3F5D3C}"/>
              </a:ext>
            </a:extLst>
          </p:cNvPr>
          <p:cNvGraphicFramePr>
            <a:graphicFrameLocks noGrp="1"/>
          </p:cNvGraphicFramePr>
          <p:nvPr>
            <p:ph sz="half" idx="2"/>
            <p:extLst/>
          </p:nvPr>
        </p:nvGraphicFramePr>
        <p:xfrm>
          <a:off x="171450" y="1106130"/>
          <a:ext cx="11791950" cy="4894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2">
            <a:extLst>
              <a:ext uri="{FF2B5EF4-FFF2-40B4-BE49-F238E27FC236}">
                <a16:creationId xmlns:a16="http://schemas.microsoft.com/office/drawing/2014/main" xmlns="" id="{F40EFB12-F2D2-4ED3-868C-A0F84C8A5BD2}"/>
              </a:ext>
            </a:extLst>
          </p:cNvPr>
          <p:cNvSpPr txBox="1">
            <a:spLocks/>
          </p:cNvSpPr>
          <p:nvPr/>
        </p:nvSpPr>
        <p:spPr>
          <a:xfrm>
            <a:off x="2379467" y="6172272"/>
            <a:ext cx="7252759" cy="393965"/>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cap="small" baseline="0">
                <a:solidFill>
                  <a:schemeClr val="accent1">
                    <a:lumMod val="50000"/>
                  </a:schemeClr>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orbel" panose="020B0503020204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MA" dirty="0"/>
              <a:t>Appui + suivi de mise en œuvre des recommandations</a:t>
            </a:r>
          </a:p>
        </p:txBody>
      </p:sp>
      <p:sp>
        <p:nvSpPr>
          <p:cNvPr id="5" name="Chevron 4"/>
          <p:cNvSpPr/>
          <p:nvPr/>
        </p:nvSpPr>
        <p:spPr>
          <a:xfrm rot="5400000">
            <a:off x="5889936" y="5713021"/>
            <a:ext cx="592428" cy="36060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pic>
        <p:nvPicPr>
          <p:cNvPr id="9" name="Picture Placeholder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6455" y="731341"/>
            <a:ext cx="1497098" cy="1417432"/>
          </a:xfrm>
          <a:prstGeom prst="ellipse">
            <a:avLst/>
          </a:prstGeom>
        </p:spPr>
      </p:pic>
      <p:pic>
        <p:nvPicPr>
          <p:cNvPr id="10" name="Picture Placeholder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307" y="435760"/>
            <a:ext cx="1387670" cy="1342646"/>
          </a:xfrm>
          <a:prstGeom prst="ellipse">
            <a:avLst/>
          </a:prstGeom>
          <a:ln w="12700">
            <a:solidFill>
              <a:schemeClr val="accent1">
                <a:lumMod val="40000"/>
                <a:lumOff val="60000"/>
              </a:schemeClr>
            </a:solidFill>
          </a:ln>
        </p:spPr>
      </p:pic>
    </p:spTree>
    <p:extLst>
      <p:ext uri="{BB962C8B-B14F-4D97-AF65-F5344CB8AC3E}">
        <p14:creationId xmlns:p14="http://schemas.microsoft.com/office/powerpoint/2010/main" val="3425457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93CAE2-613D-46F5-980A-F7AEAC413798}"/>
              </a:ext>
            </a:extLst>
          </p:cNvPr>
          <p:cNvSpPr>
            <a:spLocks noGrp="1"/>
          </p:cNvSpPr>
          <p:nvPr>
            <p:ph type="title"/>
          </p:nvPr>
        </p:nvSpPr>
        <p:spPr/>
        <p:txBody>
          <a:bodyPr>
            <a:noAutofit/>
          </a:bodyPr>
          <a:lstStyle/>
          <a:p>
            <a:r>
              <a:rPr lang="fr-MA" sz="3200" b="1" dirty="0">
                <a:solidFill>
                  <a:schemeClr val="bg1"/>
                </a:solidFill>
              </a:rPr>
              <a:t>Cadre juridique et institutionnel</a:t>
            </a:r>
          </a:p>
        </p:txBody>
      </p:sp>
      <p:sp>
        <p:nvSpPr>
          <p:cNvPr id="3" name="Espace réservé du texte 2">
            <a:extLst>
              <a:ext uri="{FF2B5EF4-FFF2-40B4-BE49-F238E27FC236}">
                <a16:creationId xmlns:a16="http://schemas.microsoft.com/office/drawing/2014/main" xmlns="" id="{F40EFB12-F2D2-4ED3-868C-A0F84C8A5BD2}"/>
              </a:ext>
            </a:extLst>
          </p:cNvPr>
          <p:cNvSpPr>
            <a:spLocks noGrp="1"/>
          </p:cNvSpPr>
          <p:nvPr>
            <p:ph type="body" idx="1"/>
          </p:nvPr>
        </p:nvSpPr>
        <p:spPr>
          <a:xfrm>
            <a:off x="1756012" y="712166"/>
            <a:ext cx="8679976" cy="393965"/>
          </a:xfrm>
        </p:spPr>
        <p:txBody>
          <a:bodyPr>
            <a:normAutofit lnSpcReduction="10000"/>
          </a:bodyPr>
          <a:lstStyle/>
          <a:p>
            <a:r>
              <a:rPr lang="fr-MA" dirty="0"/>
              <a:t>Organes de contrôles/BG</a:t>
            </a:r>
          </a:p>
        </p:txBody>
      </p:sp>
      <p:graphicFrame>
        <p:nvGraphicFramePr>
          <p:cNvPr id="11" name="Espace réservé du contenu 10">
            <a:extLst>
              <a:ext uri="{FF2B5EF4-FFF2-40B4-BE49-F238E27FC236}">
                <a16:creationId xmlns:a16="http://schemas.microsoft.com/office/drawing/2014/main" xmlns="" id="{D5E2606A-C0C1-410E-9492-5A1A4C3F5D3C}"/>
              </a:ext>
            </a:extLst>
          </p:cNvPr>
          <p:cNvGraphicFramePr>
            <a:graphicFrameLocks noGrp="1"/>
          </p:cNvGraphicFramePr>
          <p:nvPr>
            <p:ph sz="half" idx="2"/>
            <p:extLst/>
          </p:nvPr>
        </p:nvGraphicFramePr>
        <p:xfrm>
          <a:off x="438150" y="420330"/>
          <a:ext cx="11087100" cy="626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texte 2">
            <a:extLst>
              <a:ext uri="{FF2B5EF4-FFF2-40B4-BE49-F238E27FC236}">
                <a16:creationId xmlns:a16="http://schemas.microsoft.com/office/drawing/2014/main" xmlns="" id="{F40EFB12-F2D2-4ED3-868C-A0F84C8A5BD2}"/>
              </a:ext>
            </a:extLst>
          </p:cNvPr>
          <p:cNvSpPr txBox="1">
            <a:spLocks/>
          </p:cNvSpPr>
          <p:nvPr/>
        </p:nvSpPr>
        <p:spPr>
          <a:xfrm>
            <a:off x="2153110" y="5990357"/>
            <a:ext cx="7252759" cy="393965"/>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cap="small" baseline="0">
                <a:solidFill>
                  <a:schemeClr val="accent1">
                    <a:lumMod val="50000"/>
                  </a:schemeClr>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orbel" panose="020B0503020204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MA" dirty="0"/>
              <a:t>Echanges et coordination</a:t>
            </a:r>
          </a:p>
        </p:txBody>
      </p:sp>
      <p:sp>
        <p:nvSpPr>
          <p:cNvPr id="6" name="Chevron 5"/>
          <p:cNvSpPr/>
          <p:nvPr/>
        </p:nvSpPr>
        <p:spPr>
          <a:xfrm rot="5400000">
            <a:off x="5483274" y="5513839"/>
            <a:ext cx="592428" cy="36060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pic>
        <p:nvPicPr>
          <p:cNvPr id="7" name="Picture Placeholder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1999"/>
            <a:ext cx="1150221" cy="1121277"/>
          </a:xfrm>
          <a:prstGeom prst="ellipse">
            <a:avLst/>
          </a:prstGeom>
          <a:ln>
            <a:noFill/>
          </a:ln>
        </p:spPr>
      </p:pic>
      <p:pic>
        <p:nvPicPr>
          <p:cNvPr id="2050" name="Picture 2" descr="http://www.icpc.ma/wps/wcm/connect/ef4301004b53ace19a1cdfa3f71c2ce8/logo+inpplc+vf.png?MOD=AJPERES&amp;CACHEID=ef4301004b53ace19a1cdfa3f71c2ce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4050" y="4019550"/>
            <a:ext cx="1932837" cy="176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7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80039" y="4327302"/>
            <a:ext cx="6168596" cy="656823"/>
          </a:xfrm>
        </p:spPr>
        <p:txBody>
          <a:bodyPr>
            <a:normAutofit fontScale="92500" lnSpcReduction="10000"/>
          </a:bodyPr>
          <a:lstStyle/>
          <a:p>
            <a:pPr algn="ctr"/>
            <a:r>
              <a:rPr lang="fr-FR" dirty="0"/>
              <a:t>une unité chargée du traitement des plaintes et réclamations et de la réponse aux usagers.</a:t>
            </a:r>
          </a:p>
          <a:p>
            <a:pPr algn="ctr"/>
            <a:endParaRPr lang="fr-FR" dirty="0"/>
          </a:p>
        </p:txBody>
      </p:sp>
      <p:graphicFrame>
        <p:nvGraphicFramePr>
          <p:cNvPr id="5" name="Espace réservé du contenu 10">
            <a:extLst>
              <a:ext uri="{FF2B5EF4-FFF2-40B4-BE49-F238E27FC236}">
                <a16:creationId xmlns:a16="http://schemas.microsoft.com/office/drawing/2014/main" xmlns="" id="{D5E2606A-C0C1-410E-9492-5A1A4C3F5D3C}"/>
              </a:ext>
            </a:extLst>
          </p:cNvPr>
          <p:cNvGraphicFramePr>
            <a:graphicFrameLocks/>
          </p:cNvGraphicFramePr>
          <p:nvPr>
            <p:extLst/>
          </p:nvPr>
        </p:nvGraphicFramePr>
        <p:xfrm>
          <a:off x="1704496" y="842114"/>
          <a:ext cx="8679976" cy="300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hevron 6"/>
          <p:cNvSpPr/>
          <p:nvPr/>
        </p:nvSpPr>
        <p:spPr>
          <a:xfrm rot="5400000">
            <a:off x="5516452" y="3812147"/>
            <a:ext cx="399245" cy="334851"/>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sp>
        <p:nvSpPr>
          <p:cNvPr id="8" name="Titre 7"/>
          <p:cNvSpPr>
            <a:spLocks noGrp="1"/>
          </p:cNvSpPr>
          <p:nvPr>
            <p:ph type="title"/>
          </p:nvPr>
        </p:nvSpPr>
        <p:spPr>
          <a:prstGeom prst="rect">
            <a:avLst/>
          </a:prstGeom>
        </p:spPr>
        <p:txBody>
          <a:bodyPr wrap="square">
            <a:spAutoFit/>
          </a:bodyPr>
          <a:lstStyle/>
          <a:p>
            <a:r>
              <a:rPr lang="fr-FR" sz="3200" b="1" dirty="0">
                <a:solidFill>
                  <a:schemeClr val="bg1"/>
                </a:solidFill>
              </a:rPr>
              <a:t>Cadre juridique et institutionnel </a:t>
            </a:r>
            <a:endParaRPr lang="fr-FR" sz="3200" b="1" dirty="0"/>
          </a:p>
        </p:txBody>
      </p:sp>
    </p:spTree>
    <p:extLst>
      <p:ext uri="{BB962C8B-B14F-4D97-AF65-F5344CB8AC3E}">
        <p14:creationId xmlns:p14="http://schemas.microsoft.com/office/powerpoint/2010/main" val="997623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4" name="Espace réservé du contenu 3"/>
          <p:cNvSpPr>
            <a:spLocks noGrp="1"/>
          </p:cNvSpPr>
          <p:nvPr>
            <p:ph sz="half" idx="2"/>
          </p:nvPr>
        </p:nvSpPr>
        <p:spPr/>
        <p:txBody>
          <a:bodyPr>
            <a:normAutofit fontScale="92500" lnSpcReduction="20000"/>
          </a:bodyPr>
          <a:lstStyle/>
          <a:p>
            <a:r>
              <a:rPr lang="fr-FR" dirty="0" smtClean="0"/>
              <a:t>Ethique dans le fonction publique</a:t>
            </a:r>
            <a:endParaRPr lang="fr-FR" dirty="0"/>
          </a:p>
          <a:p>
            <a:r>
              <a:rPr lang="fr-FR" dirty="0" smtClean="0"/>
              <a:t> Corruption</a:t>
            </a:r>
          </a:p>
          <a:p>
            <a:r>
              <a:rPr lang="fr-FR" dirty="0"/>
              <a:t> </a:t>
            </a:r>
            <a:r>
              <a:rPr lang="fr-FR" dirty="0" smtClean="0"/>
              <a:t>Droit d’</a:t>
            </a:r>
            <a:r>
              <a:rPr lang="fr-FR" dirty="0" err="1" smtClean="0"/>
              <a:t>accés</a:t>
            </a:r>
            <a:r>
              <a:rPr lang="fr-FR" dirty="0" smtClean="0"/>
              <a:t> à l’information</a:t>
            </a:r>
          </a:p>
          <a:p>
            <a:r>
              <a:rPr lang="fr-FR" dirty="0"/>
              <a:t> </a:t>
            </a:r>
            <a:r>
              <a:rPr lang="fr-FR" dirty="0" smtClean="0"/>
              <a:t>Déconcentration administrative</a:t>
            </a:r>
          </a:p>
          <a:p>
            <a:r>
              <a:rPr lang="fr-FR" dirty="0" smtClean="0"/>
              <a:t>Régionalisation avancée</a:t>
            </a:r>
          </a:p>
          <a:p>
            <a:endParaRPr lang="fr-FR" dirty="0"/>
          </a:p>
          <a:p>
            <a:pPr algn="r" rtl="1"/>
            <a:r>
              <a:rPr lang="fr-FR" dirty="0" smtClean="0"/>
              <a:t> </a:t>
            </a:r>
            <a:r>
              <a:rPr lang="ar-MA" b="1" dirty="0" smtClean="0"/>
              <a:t>الأخلاقيات بالمرفق العمومي</a:t>
            </a:r>
          </a:p>
          <a:p>
            <a:pPr algn="r" rtl="1"/>
            <a:r>
              <a:rPr lang="ar-MA" b="1" dirty="0" smtClean="0"/>
              <a:t>الحق في الحصول على المعلومات</a:t>
            </a:r>
          </a:p>
          <a:p>
            <a:pPr algn="r" rtl="1"/>
            <a:r>
              <a:rPr lang="ar-MA" b="1" dirty="0" err="1" smtClean="0"/>
              <a:t>اللاتمركز</a:t>
            </a:r>
            <a:r>
              <a:rPr lang="ar-MA" b="1" dirty="0" smtClean="0"/>
              <a:t> الاداري</a:t>
            </a:r>
          </a:p>
          <a:p>
            <a:pPr algn="r" rtl="1"/>
            <a:r>
              <a:rPr lang="ar-MA" b="1" dirty="0"/>
              <a:t>ورش الجهوية </a:t>
            </a:r>
            <a:r>
              <a:rPr lang="ar-MA" b="1" dirty="0" smtClean="0"/>
              <a:t>المتقدمة</a:t>
            </a:r>
            <a:endParaRPr lang="fr-FR" b="1" dirty="0" smtClean="0"/>
          </a:p>
          <a:p>
            <a:pPr algn="r" rtl="1"/>
            <a:r>
              <a:rPr lang="ar-MA" b="1" dirty="0" smtClean="0"/>
              <a:t>تبسيط المساطر</a:t>
            </a:r>
          </a:p>
          <a:p>
            <a:pPr algn="r" rtl="1"/>
            <a:r>
              <a:rPr lang="fr-FR" dirty="0" smtClean="0"/>
              <a:t> </a:t>
            </a:r>
            <a:r>
              <a:rPr lang="ar-MA" b="1" dirty="0" smtClean="0"/>
              <a:t>دعم الإدارة الإلكترونية</a:t>
            </a:r>
          </a:p>
          <a:p>
            <a:pPr algn="r" rtl="1"/>
            <a:endParaRPr lang="fr-FR" dirty="0"/>
          </a:p>
        </p:txBody>
      </p:sp>
      <p:sp>
        <p:nvSpPr>
          <p:cNvPr id="5" name="Espace réservé du numéro de diapositive 4"/>
          <p:cNvSpPr>
            <a:spLocks noGrp="1"/>
          </p:cNvSpPr>
          <p:nvPr>
            <p:ph type="sldNum" sz="quarter" idx="12"/>
          </p:nvPr>
        </p:nvSpPr>
        <p:spPr/>
        <p:txBody>
          <a:bodyPr/>
          <a:lstStyle/>
          <a:p>
            <a:fld id="{D9C2BDB2-3A8D-458F-8386-E274FB583B19}" type="slidenum">
              <a:rPr lang="fr-MA" smtClean="0"/>
              <a:pPr/>
              <a:t>27</a:t>
            </a:fld>
            <a:endParaRPr lang="fr-MA"/>
          </a:p>
        </p:txBody>
      </p:sp>
    </p:spTree>
    <p:extLst>
      <p:ext uri="{BB962C8B-B14F-4D97-AF65-F5344CB8AC3E}">
        <p14:creationId xmlns:p14="http://schemas.microsoft.com/office/powerpoint/2010/main" val="132555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3</a:t>
            </a:fld>
            <a:endParaRPr lang="fr-FR"/>
          </a:p>
        </p:txBody>
      </p:sp>
      <p:sp>
        <p:nvSpPr>
          <p:cNvPr id="3" name="Rectangle 2"/>
          <p:cNvSpPr/>
          <p:nvPr/>
        </p:nvSpPr>
        <p:spPr>
          <a:xfrm>
            <a:off x="1281721" y="1585252"/>
            <a:ext cx="10111885" cy="3693319"/>
          </a:xfrm>
          <a:prstGeom prst="rect">
            <a:avLst/>
          </a:prstGeom>
        </p:spPr>
        <p:txBody>
          <a:bodyPr wrap="square">
            <a:spAutoFit/>
          </a:bodyPr>
          <a:lstStyle/>
          <a:p>
            <a:pPr marL="342900" indent="-342900" algn="r" rtl="1">
              <a:buFont typeface="Arial" panose="020B0604020202020204" pitchFamily="34" charset="0"/>
              <a:buChar char="•"/>
            </a:pPr>
            <a:r>
              <a:rPr lang="ar-MA" dirty="0" smtClean="0">
                <a:effectLst/>
              </a:rPr>
              <a:t>تحديد الأهداف الاستراتيجية لتنمية قطاع الصيد البحري بتنسيق مع باقي المصالح المعنية؛</a:t>
            </a:r>
          </a:p>
          <a:p>
            <a:pPr marL="342900" indent="-342900" algn="r" rtl="1">
              <a:buFont typeface="Arial" panose="020B0604020202020204" pitchFamily="34" charset="0"/>
              <a:buChar char="•"/>
            </a:pPr>
            <a:r>
              <a:rPr lang="ar-MA" dirty="0" smtClean="0">
                <a:effectLst/>
              </a:rPr>
              <a:t>إنجاز الدراسات والتحاليل الاستراتيجية  و </a:t>
            </a:r>
            <a:r>
              <a:rPr lang="ar-MA" dirty="0" err="1" smtClean="0">
                <a:effectLst/>
              </a:rPr>
              <a:t>الموضوعاتية</a:t>
            </a:r>
            <a:r>
              <a:rPr lang="ar-MA" dirty="0" smtClean="0">
                <a:effectLst/>
              </a:rPr>
              <a:t> والاستشرافية لهذا القطاع بتنسيق مع باقي المصالح؛</a:t>
            </a:r>
          </a:p>
          <a:p>
            <a:pPr marL="342900" indent="-342900" algn="r" rtl="1">
              <a:buFont typeface="Arial" panose="020B0604020202020204" pitchFamily="34" charset="0"/>
              <a:buChar char="•"/>
            </a:pPr>
            <a:r>
              <a:rPr lang="ar-MA" dirty="0" smtClean="0">
                <a:effectLst/>
              </a:rPr>
              <a:t>وضع مؤشرات تتبع مجالات الصيد البحري وتربية الأحياء البحرية والأنشطة المرتبطة بهما؛</a:t>
            </a:r>
          </a:p>
          <a:p>
            <a:pPr marL="342900" indent="-342900" algn="r" rtl="1">
              <a:buFont typeface="Arial" panose="020B0604020202020204" pitchFamily="34" charset="0"/>
              <a:buChar char="•"/>
            </a:pPr>
            <a:r>
              <a:rPr lang="ar-MA" dirty="0" smtClean="0">
                <a:effectLst/>
              </a:rPr>
              <a:t>إعداد مشاريع </a:t>
            </a:r>
            <a:r>
              <a:rPr lang="ar-MA" dirty="0" err="1" smtClean="0">
                <a:effectLst/>
              </a:rPr>
              <a:t>إستراتيجية</a:t>
            </a:r>
            <a:r>
              <a:rPr lang="ar-MA" dirty="0" smtClean="0">
                <a:effectLst/>
              </a:rPr>
              <a:t> القطاع بتنسيق مع المصالح المعنية؛</a:t>
            </a:r>
          </a:p>
          <a:p>
            <a:pPr marL="342900" indent="-342900" algn="r" rtl="1">
              <a:buFont typeface="Arial" panose="020B0604020202020204" pitchFamily="34" charset="0"/>
              <a:buChar char="•"/>
            </a:pPr>
            <a:r>
              <a:rPr lang="ar-MA" dirty="0" smtClean="0">
                <a:effectLst/>
              </a:rPr>
              <a:t>القيام بالتتبع والتقييم الدوري والمنتظم لتنفيذ الاستراتيجية القطاعية </a:t>
            </a:r>
          </a:p>
          <a:p>
            <a:pPr marL="342900" indent="-342900" algn="r" rtl="1">
              <a:buFont typeface="Arial" panose="020B0604020202020204" pitchFamily="34" charset="0"/>
              <a:buChar char="•"/>
            </a:pPr>
            <a:r>
              <a:rPr lang="ar-MA" dirty="0" smtClean="0">
                <a:effectLst/>
              </a:rPr>
              <a:t>اقتراح التدابير الكفيلة بتحقيق الأهداف المتوخاة؛</a:t>
            </a:r>
          </a:p>
          <a:p>
            <a:pPr marL="342900" indent="-342900" algn="r" rtl="1">
              <a:buFont typeface="Arial" panose="020B0604020202020204" pitchFamily="34" charset="0"/>
              <a:buChar char="•"/>
            </a:pPr>
            <a:r>
              <a:rPr lang="ar-MA" dirty="0" smtClean="0">
                <a:effectLst/>
              </a:rPr>
              <a:t>تتبع برامج المؤسسات العمومية الموضوعة تحت وصاية السلطة الحكومية المكلفة بالقطاع أخذا بعين الاعتبار </a:t>
            </a:r>
            <a:r>
              <a:rPr lang="ar-MA" dirty="0" err="1" smtClean="0">
                <a:effectLst/>
              </a:rPr>
              <a:t>الإستراتيجية</a:t>
            </a:r>
            <a:r>
              <a:rPr lang="ar-MA" dirty="0" smtClean="0">
                <a:effectLst/>
              </a:rPr>
              <a:t> القطاعية؛</a:t>
            </a:r>
          </a:p>
          <a:p>
            <a:pPr marL="342900" indent="-342900" algn="r" rtl="1">
              <a:buFont typeface="Arial" panose="020B0604020202020204" pitchFamily="34" charset="0"/>
              <a:buChar char="•"/>
            </a:pPr>
            <a:r>
              <a:rPr lang="ar-MA" dirty="0" smtClean="0">
                <a:effectLst/>
              </a:rPr>
              <a:t>تجميع وتحليل وتنسيق الإحصائيات المتعلقة بقطاع الصيد البحري وصناعاته على المستوى الوطني والدولي وإعداد التقارير؛</a:t>
            </a:r>
          </a:p>
          <a:p>
            <a:pPr marL="342900" indent="-342900" algn="r" rtl="1">
              <a:buFont typeface="Arial" panose="020B0604020202020204" pitchFamily="34" charset="0"/>
              <a:buChar char="•"/>
            </a:pPr>
            <a:r>
              <a:rPr lang="ar-MA" dirty="0" smtClean="0">
                <a:effectLst/>
              </a:rPr>
              <a:t>نشر الدراسات والإحصائيات في مجالات اختصاصات القطاع؛</a:t>
            </a:r>
          </a:p>
          <a:p>
            <a:pPr marL="342900" indent="-342900" algn="r" rtl="1">
              <a:buFont typeface="Arial" panose="020B0604020202020204" pitchFamily="34" charset="0"/>
              <a:buChar char="•"/>
            </a:pPr>
            <a:r>
              <a:rPr lang="ar-MA" dirty="0" smtClean="0">
                <a:effectLst/>
              </a:rPr>
              <a:t>المشاركة في المفاوضات المتعلقة بالاتفاقيات الثنائية والاتفاقيات الدولية في ميادين اختصاص القطاع وكذا في اجتماعات وأعمال الهيئات الدولية والجهوية المختصة في هذا الميدان؛</a:t>
            </a:r>
          </a:p>
          <a:p>
            <a:pPr marL="342900" indent="-342900" algn="r" rtl="1">
              <a:buFont typeface="Arial" panose="020B0604020202020204" pitchFamily="34" charset="0"/>
              <a:buChar char="•"/>
            </a:pPr>
            <a:r>
              <a:rPr lang="ar-MA" dirty="0" smtClean="0">
                <a:effectLst/>
              </a:rPr>
              <a:t>السهر بتعاون مع المديريات المعنية بالقطاع، على تطبيق الاتفاقيات الثنائية والاتفاقيات الدولية البحرية التي يكون المغرب طرفا فيها</a:t>
            </a:r>
            <a:r>
              <a:rPr lang="ar-MA" dirty="0" smtClean="0"/>
              <a:t/>
            </a:r>
            <a:br>
              <a:rPr lang="ar-MA" dirty="0" smtClean="0"/>
            </a:br>
            <a:endParaRPr lang="fr-FR" dirty="0"/>
          </a:p>
        </p:txBody>
      </p:sp>
      <p:sp>
        <p:nvSpPr>
          <p:cNvPr id="4" name="ZoneTexte 3"/>
          <p:cNvSpPr txBox="1"/>
          <p:nvPr/>
        </p:nvSpPr>
        <p:spPr>
          <a:xfrm>
            <a:off x="4729361" y="746869"/>
            <a:ext cx="3664012" cy="369332"/>
          </a:xfrm>
          <a:prstGeom prst="rect">
            <a:avLst/>
          </a:prstGeom>
          <a:solidFill>
            <a:schemeClr val="accent5">
              <a:lumMod val="40000"/>
              <a:lumOff val="60000"/>
            </a:schemeClr>
          </a:solidFill>
        </p:spPr>
        <p:txBody>
          <a:bodyPr wrap="square" rtlCol="0">
            <a:spAutoFit/>
          </a:bodyPr>
          <a:lstStyle/>
          <a:p>
            <a:pPr algn="ctr" rtl="1"/>
            <a:r>
              <a:rPr lang="ar-MA" b="1" dirty="0"/>
              <a:t>مديرية </a:t>
            </a:r>
            <a:r>
              <a:rPr lang="ar-MA" b="1" dirty="0" smtClean="0"/>
              <a:t>الاستراتيجية </a:t>
            </a:r>
            <a:r>
              <a:rPr lang="ar-MA" b="1" dirty="0"/>
              <a:t>والتعاون</a:t>
            </a:r>
            <a:endParaRPr lang="fr-FR" b="1" dirty="0">
              <a:solidFill>
                <a:srgbClr val="002060"/>
              </a:solidFill>
            </a:endParaRPr>
          </a:p>
        </p:txBody>
      </p:sp>
    </p:spTree>
    <p:extLst>
      <p:ext uri="{BB962C8B-B14F-4D97-AF65-F5344CB8AC3E}">
        <p14:creationId xmlns:p14="http://schemas.microsoft.com/office/powerpoint/2010/main" val="35214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4</a:t>
            </a:fld>
            <a:endParaRPr lang="fr-FR"/>
          </a:p>
        </p:txBody>
      </p:sp>
      <p:grpSp>
        <p:nvGrpSpPr>
          <p:cNvPr id="9" name="Groupe 8"/>
          <p:cNvGrpSpPr/>
          <p:nvPr/>
        </p:nvGrpSpPr>
        <p:grpSpPr>
          <a:xfrm>
            <a:off x="2320119" y="1972172"/>
            <a:ext cx="7871347" cy="2772628"/>
            <a:chOff x="2320119" y="1972172"/>
            <a:chExt cx="7871347" cy="277262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9" y="1972172"/>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761" y="1972172"/>
              <a:ext cx="4083705" cy="2772628"/>
            </a:xfrm>
            <a:prstGeom prst="rect">
              <a:avLst/>
            </a:prstGeom>
          </p:spPr>
        </p:pic>
        <p:sp>
          <p:nvSpPr>
            <p:cNvPr id="5" name="ZoneTexte 4"/>
            <p:cNvSpPr txBox="1"/>
            <p:nvPr/>
          </p:nvSpPr>
          <p:spPr>
            <a:xfrm>
              <a:off x="2620369" y="3455077"/>
              <a:ext cx="3002507" cy="369332"/>
            </a:xfrm>
            <a:prstGeom prst="rect">
              <a:avLst/>
            </a:prstGeom>
            <a:solidFill>
              <a:schemeClr val="tx2"/>
            </a:solidFill>
          </p:spPr>
          <p:txBody>
            <a:bodyPr wrap="square" rtlCol="0">
              <a:spAutoFit/>
            </a:bodyPr>
            <a:lstStyle/>
            <a:p>
              <a:r>
                <a:rPr lang="fr-FR" b="1" dirty="0" smtClean="0">
                  <a:solidFill>
                    <a:schemeClr val="bg1"/>
                  </a:solidFill>
                </a:rPr>
                <a:t>RESSOURCES HALIEUTIQUES</a:t>
              </a:r>
              <a:endParaRPr lang="fr-FR" b="1" dirty="0">
                <a:solidFill>
                  <a:schemeClr val="bg1"/>
                </a:solidFill>
              </a:endParaRPr>
            </a:p>
          </p:txBody>
        </p:sp>
        <p:sp>
          <p:nvSpPr>
            <p:cNvPr id="6" name="ZoneTexte 5"/>
            <p:cNvSpPr txBox="1"/>
            <p:nvPr/>
          </p:nvSpPr>
          <p:spPr>
            <a:xfrm>
              <a:off x="3350524" y="2989154"/>
              <a:ext cx="1542196" cy="369332"/>
            </a:xfrm>
            <a:prstGeom prst="rect">
              <a:avLst/>
            </a:prstGeom>
            <a:solidFill>
              <a:schemeClr val="bg1">
                <a:lumMod val="95000"/>
                <a:alpha val="44000"/>
              </a:schemeClr>
            </a:solidFill>
          </p:spPr>
          <p:txBody>
            <a:bodyPr wrap="square" rtlCol="0">
              <a:spAutoFit/>
            </a:bodyPr>
            <a:lstStyle/>
            <a:p>
              <a:pPr algn="r" rtl="1"/>
              <a:r>
                <a:rPr lang="ar-MA" b="1" dirty="0" smtClean="0">
                  <a:solidFill>
                    <a:srgbClr val="002060"/>
                  </a:solidFill>
                </a:rPr>
                <a:t>الموارد البحرية</a:t>
              </a:r>
              <a:endParaRPr lang="fr-FR" b="1" dirty="0">
                <a:solidFill>
                  <a:srgbClr val="002060"/>
                </a:solidFill>
              </a:endParaRPr>
            </a:p>
          </p:txBody>
        </p:sp>
        <p:sp>
          <p:nvSpPr>
            <p:cNvPr id="7" name="Rectangle 6"/>
            <p:cNvSpPr/>
            <p:nvPr/>
          </p:nvSpPr>
          <p:spPr>
            <a:xfrm>
              <a:off x="7770091" y="2822527"/>
              <a:ext cx="1170513" cy="369332"/>
            </a:xfrm>
            <a:prstGeom prst="rect">
              <a:avLst/>
            </a:prstGeom>
            <a:solidFill>
              <a:schemeClr val="accent1">
                <a:lumMod val="20000"/>
                <a:lumOff val="80000"/>
              </a:schemeClr>
            </a:solidFill>
          </p:spPr>
          <p:txBody>
            <a:bodyPr wrap="none">
              <a:spAutoFit/>
            </a:bodyPr>
            <a:lstStyle/>
            <a:p>
              <a:r>
                <a:rPr lang="fr-FR" b="1" dirty="0" err="1" smtClean="0">
                  <a:solidFill>
                    <a:srgbClr val="002060"/>
                  </a:solidFill>
                </a:rPr>
                <a:t>البيئة</a:t>
              </a:r>
              <a:r>
                <a:rPr lang="fr-FR" b="1" dirty="0" smtClean="0">
                  <a:solidFill>
                    <a:srgbClr val="002060"/>
                  </a:solidFill>
                </a:rPr>
                <a:t> </a:t>
              </a:r>
              <a:r>
                <a:rPr lang="fr-FR" b="1" dirty="0" err="1" smtClean="0">
                  <a:solidFill>
                    <a:srgbClr val="002060"/>
                  </a:solidFill>
                </a:rPr>
                <a:t>البحرية</a:t>
              </a:r>
              <a:endParaRPr lang="fr-FR" b="1" dirty="0">
                <a:solidFill>
                  <a:srgbClr val="002060"/>
                </a:solidFill>
              </a:endParaRPr>
            </a:p>
          </p:txBody>
        </p:sp>
        <p:sp>
          <p:nvSpPr>
            <p:cNvPr id="8" name="ZoneTexte 7"/>
            <p:cNvSpPr txBox="1"/>
            <p:nvPr/>
          </p:nvSpPr>
          <p:spPr>
            <a:xfrm>
              <a:off x="7440087" y="3455077"/>
              <a:ext cx="1830522" cy="646331"/>
            </a:xfrm>
            <a:prstGeom prst="rect">
              <a:avLst/>
            </a:prstGeom>
            <a:solidFill>
              <a:schemeClr val="tx2"/>
            </a:solidFill>
          </p:spPr>
          <p:txBody>
            <a:bodyPr wrap="square" rtlCol="0">
              <a:spAutoFit/>
            </a:bodyPr>
            <a:lstStyle/>
            <a:p>
              <a:pPr algn="ctr"/>
              <a:r>
                <a:rPr lang="fr-FR" b="1" dirty="0" smtClean="0">
                  <a:solidFill>
                    <a:srgbClr val="002060"/>
                  </a:solidFill>
                </a:rPr>
                <a:t>Environnement marin</a:t>
              </a:r>
              <a:endParaRPr lang="fr-FR" b="1" dirty="0">
                <a:solidFill>
                  <a:srgbClr val="002060"/>
                </a:solidFill>
              </a:endParaRPr>
            </a:p>
          </p:txBody>
        </p:sp>
      </p:grpSp>
      <p:pic>
        <p:nvPicPr>
          <p:cNvPr id="10" name="Picture 8" descr="http://www.mpm.gov.ma/wps/wcm/connect/dbb0b7e5-de37-419d-ace6-5dadf5499632/INRH.jpg?MOD=AJPERES&amp;CACHEID=dbb0b7e5-de37-419d-ace6-5dadf54996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11" y="3173820"/>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9677" y="4148893"/>
            <a:ext cx="5301107" cy="1600438"/>
          </a:xfrm>
          <a:prstGeom prst="rect">
            <a:avLst/>
          </a:prstGeom>
          <a:solidFill>
            <a:schemeClr val="bg1"/>
          </a:solidFill>
        </p:spPr>
        <p:txBody>
          <a:bodyPr wrap="square">
            <a:spAutoFit/>
          </a:bodyPr>
          <a:lstStyle/>
          <a:p>
            <a:pPr lvl="0"/>
            <a:r>
              <a:rPr lang="fr-FR" sz="1400" b="1" dirty="0" smtClean="0"/>
              <a:t>Activités de recherche: l'aménagement et la rationalisation de la gestion des ressources halieutiques et aquacoles et leur valorisation. </a:t>
            </a:r>
          </a:p>
          <a:p>
            <a:pPr lvl="0"/>
            <a:endParaRPr lang="fr-FR" sz="1400" b="1" dirty="0" smtClean="0"/>
          </a:p>
          <a:p>
            <a:pPr lvl="0"/>
            <a:r>
              <a:rPr lang="fr-FR" sz="1400" b="1" dirty="0" smtClean="0"/>
              <a:t>Assurer la surveillance continue , évaluer les ressources halieutiques, évaluer l'impact biologique, assurer la surveillance de la salubrité, évaluation des potentialités aquacoles, recherche aquacole, recherche en technologie des pêches</a:t>
            </a:r>
          </a:p>
        </p:txBody>
      </p:sp>
      <p:sp>
        <p:nvSpPr>
          <p:cNvPr id="18" name="ZoneTexte 17"/>
          <p:cNvSpPr txBox="1"/>
          <p:nvPr/>
        </p:nvSpPr>
        <p:spPr>
          <a:xfrm>
            <a:off x="1746913" y="285840"/>
            <a:ext cx="7874759" cy="369332"/>
          </a:xfrm>
          <a:prstGeom prst="rect">
            <a:avLst/>
          </a:prstGeom>
          <a:solidFill>
            <a:schemeClr val="tx2"/>
          </a:solidFill>
          <a:ln>
            <a:noFill/>
          </a:ln>
        </p:spPr>
        <p:txBody>
          <a:bodyPr wrap="square" rtlCol="0">
            <a:spAutoFit/>
          </a:bodyPr>
          <a:lstStyle/>
          <a:p>
            <a:pPr algn="ctr"/>
            <a:r>
              <a:rPr lang="fr-FR" b="1" dirty="0" smtClean="0">
                <a:solidFill>
                  <a:schemeClr val="bg1"/>
                </a:solidFill>
              </a:rPr>
              <a:t>MISSION DU DEPARTEMENT DE LA PECHE</a:t>
            </a:r>
            <a:endParaRPr lang="fr-FR" b="1" dirty="0">
              <a:solidFill>
                <a:schemeClr val="bg1"/>
              </a:solidFill>
            </a:endParaRPr>
          </a:p>
        </p:txBody>
      </p:sp>
      <p:pic>
        <p:nvPicPr>
          <p:cNvPr id="19" name="Image 18"/>
          <p:cNvPicPr/>
          <p:nvPr/>
        </p:nvPicPr>
        <p:blipFill>
          <a:blip r:embed="rId5">
            <a:extLst>
              <a:ext uri="{28A0092B-C50C-407E-A947-70E740481C1C}">
                <a14:useLocalDpi xmlns:a14="http://schemas.microsoft.com/office/drawing/2010/main" val="0"/>
              </a:ext>
            </a:extLst>
          </a:blip>
          <a:srcRect/>
          <a:stretch>
            <a:fillRect/>
          </a:stretch>
        </p:blipFill>
        <p:spPr bwMode="auto">
          <a:xfrm>
            <a:off x="130596" y="208533"/>
            <a:ext cx="979700" cy="554696"/>
          </a:xfrm>
          <a:prstGeom prst="rect">
            <a:avLst/>
          </a:prstGeom>
          <a:noFill/>
          <a:ln>
            <a:noFill/>
          </a:ln>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2918" t="22585" r="12918" b="19734"/>
          <a:stretch>
            <a:fillRect/>
          </a:stretch>
        </p:blipFill>
        <p:spPr bwMode="auto">
          <a:xfrm>
            <a:off x="11298844" y="203028"/>
            <a:ext cx="729792" cy="49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997737" y="5041157"/>
            <a:ext cx="5301107" cy="1107996"/>
          </a:xfrm>
          <a:prstGeom prst="rect">
            <a:avLst/>
          </a:prstGeom>
          <a:solidFill>
            <a:schemeClr val="bg1"/>
          </a:solidFill>
        </p:spPr>
        <p:txBody>
          <a:bodyPr wrap="square">
            <a:spAutoFit/>
          </a:bodyPr>
          <a:lstStyle/>
          <a:p>
            <a:pPr algn="r" rtl="1"/>
            <a:r>
              <a:rPr lang="ar-SA" sz="1600" b="1" dirty="0"/>
              <a:t>إجراء جميع الأنشطة البحثية والدراسات والأعمال التجريبية والعمل في البحر أو على اليابسة بهدف تطوير وترشيد إدارة مصايد الأسماك وموارد تربية الأحياء المائية وتنميتها.</a:t>
            </a:r>
            <a:endParaRPr lang="fr-FR" sz="1600" b="1" dirty="0"/>
          </a:p>
          <a:p>
            <a:pPr lvl="0" algn="r" rtl="1"/>
            <a:endParaRPr lang="fr-FR" sz="1600" b="1" dirty="0" smtClean="0"/>
          </a:p>
        </p:txBody>
      </p:sp>
    </p:spTree>
    <p:extLst>
      <p:ext uri="{BB962C8B-B14F-4D97-AF65-F5344CB8AC3E}">
        <p14:creationId xmlns:p14="http://schemas.microsoft.com/office/powerpoint/2010/main" val="24619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5</a:t>
            </a:fld>
            <a:endParaRPr lang="fr-FR"/>
          </a:p>
        </p:txBody>
      </p:sp>
      <p:grpSp>
        <p:nvGrpSpPr>
          <p:cNvPr id="9" name="Groupe 8"/>
          <p:cNvGrpSpPr/>
          <p:nvPr/>
        </p:nvGrpSpPr>
        <p:grpSpPr>
          <a:xfrm>
            <a:off x="2320119" y="1972172"/>
            <a:ext cx="7871347" cy="2772628"/>
            <a:chOff x="2320119" y="1972172"/>
            <a:chExt cx="7871347" cy="2772628"/>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9" y="1972172"/>
              <a:ext cx="3603009" cy="277262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761" y="1972172"/>
              <a:ext cx="4083705" cy="2772628"/>
            </a:xfrm>
            <a:prstGeom prst="rect">
              <a:avLst/>
            </a:prstGeom>
          </p:spPr>
        </p:pic>
        <p:sp>
          <p:nvSpPr>
            <p:cNvPr id="5" name="ZoneTexte 4"/>
            <p:cNvSpPr txBox="1"/>
            <p:nvPr/>
          </p:nvSpPr>
          <p:spPr>
            <a:xfrm>
              <a:off x="2620369" y="3455077"/>
              <a:ext cx="3002507" cy="369332"/>
            </a:xfrm>
            <a:prstGeom prst="rect">
              <a:avLst/>
            </a:prstGeom>
            <a:solidFill>
              <a:schemeClr val="tx2"/>
            </a:solidFill>
          </p:spPr>
          <p:txBody>
            <a:bodyPr wrap="square" rtlCol="0">
              <a:spAutoFit/>
            </a:bodyPr>
            <a:lstStyle/>
            <a:p>
              <a:r>
                <a:rPr lang="fr-FR" b="1" dirty="0" smtClean="0">
                  <a:solidFill>
                    <a:schemeClr val="bg1"/>
                  </a:solidFill>
                </a:rPr>
                <a:t>RESSOURCES HALIEUTIQUES</a:t>
              </a:r>
              <a:endParaRPr lang="fr-FR" b="1" dirty="0">
                <a:solidFill>
                  <a:schemeClr val="bg1"/>
                </a:solidFill>
              </a:endParaRPr>
            </a:p>
          </p:txBody>
        </p:sp>
        <p:sp>
          <p:nvSpPr>
            <p:cNvPr id="6" name="ZoneTexte 5"/>
            <p:cNvSpPr txBox="1"/>
            <p:nvPr/>
          </p:nvSpPr>
          <p:spPr>
            <a:xfrm>
              <a:off x="3350524" y="2989154"/>
              <a:ext cx="1542196" cy="369332"/>
            </a:xfrm>
            <a:prstGeom prst="rect">
              <a:avLst/>
            </a:prstGeom>
            <a:solidFill>
              <a:schemeClr val="bg1">
                <a:lumMod val="95000"/>
                <a:alpha val="44000"/>
              </a:schemeClr>
            </a:solidFill>
          </p:spPr>
          <p:txBody>
            <a:bodyPr wrap="square" rtlCol="0">
              <a:spAutoFit/>
            </a:bodyPr>
            <a:lstStyle/>
            <a:p>
              <a:pPr algn="r" rtl="1"/>
              <a:r>
                <a:rPr lang="ar-MA" b="1" dirty="0" smtClean="0">
                  <a:solidFill>
                    <a:srgbClr val="002060"/>
                  </a:solidFill>
                </a:rPr>
                <a:t>الموارد البحرية</a:t>
              </a:r>
              <a:endParaRPr lang="fr-FR" b="1" dirty="0">
                <a:solidFill>
                  <a:srgbClr val="002060"/>
                </a:solidFill>
              </a:endParaRPr>
            </a:p>
          </p:txBody>
        </p:sp>
        <p:sp>
          <p:nvSpPr>
            <p:cNvPr id="7" name="Rectangle 6"/>
            <p:cNvSpPr/>
            <p:nvPr/>
          </p:nvSpPr>
          <p:spPr>
            <a:xfrm>
              <a:off x="7770091" y="2822527"/>
              <a:ext cx="1170513" cy="369332"/>
            </a:xfrm>
            <a:prstGeom prst="rect">
              <a:avLst/>
            </a:prstGeom>
            <a:solidFill>
              <a:schemeClr val="accent1">
                <a:lumMod val="20000"/>
                <a:lumOff val="80000"/>
              </a:schemeClr>
            </a:solidFill>
          </p:spPr>
          <p:txBody>
            <a:bodyPr wrap="none">
              <a:spAutoFit/>
            </a:bodyPr>
            <a:lstStyle/>
            <a:p>
              <a:r>
                <a:rPr lang="fr-FR" b="1" dirty="0" err="1" smtClean="0">
                  <a:solidFill>
                    <a:srgbClr val="002060"/>
                  </a:solidFill>
                </a:rPr>
                <a:t>البيئة</a:t>
              </a:r>
              <a:r>
                <a:rPr lang="fr-FR" b="1" dirty="0" smtClean="0">
                  <a:solidFill>
                    <a:srgbClr val="002060"/>
                  </a:solidFill>
                </a:rPr>
                <a:t> </a:t>
              </a:r>
              <a:r>
                <a:rPr lang="fr-FR" b="1" dirty="0" err="1" smtClean="0">
                  <a:solidFill>
                    <a:srgbClr val="002060"/>
                  </a:solidFill>
                </a:rPr>
                <a:t>البحرية</a:t>
              </a:r>
              <a:endParaRPr lang="fr-FR" b="1" dirty="0">
                <a:solidFill>
                  <a:srgbClr val="002060"/>
                </a:solidFill>
              </a:endParaRPr>
            </a:p>
          </p:txBody>
        </p:sp>
        <p:sp>
          <p:nvSpPr>
            <p:cNvPr id="8" name="ZoneTexte 7"/>
            <p:cNvSpPr txBox="1"/>
            <p:nvPr/>
          </p:nvSpPr>
          <p:spPr>
            <a:xfrm>
              <a:off x="7440087" y="3455077"/>
              <a:ext cx="1830522" cy="646331"/>
            </a:xfrm>
            <a:prstGeom prst="rect">
              <a:avLst/>
            </a:prstGeom>
            <a:solidFill>
              <a:schemeClr val="tx2"/>
            </a:solidFill>
          </p:spPr>
          <p:txBody>
            <a:bodyPr wrap="square" rtlCol="0">
              <a:spAutoFit/>
            </a:bodyPr>
            <a:lstStyle/>
            <a:p>
              <a:pPr algn="ctr"/>
              <a:r>
                <a:rPr lang="fr-FR" b="1" dirty="0" smtClean="0">
                  <a:solidFill>
                    <a:srgbClr val="002060"/>
                  </a:solidFill>
                </a:rPr>
                <a:t>Environnement marin</a:t>
              </a:r>
              <a:endParaRPr lang="fr-FR" b="1" dirty="0">
                <a:solidFill>
                  <a:srgbClr val="002060"/>
                </a:solidFill>
              </a:endParaRPr>
            </a:p>
          </p:txBody>
        </p:sp>
      </p:grpSp>
      <p:pic>
        <p:nvPicPr>
          <p:cNvPr id="10" name="Picture 8" descr="http://www.mpm.gov.ma/wps/wcm/connect/dbb0b7e5-de37-419d-ace6-5dadf5499632/INRH.jpg?MOD=AJPERES&amp;CACHEID=dbb0b7e5-de37-419d-ace6-5dadf54996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940" y="879287"/>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a:xfrm>
            <a:off x="579508" y="3950418"/>
            <a:ext cx="1167405" cy="1201417"/>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6" name="ZoneTexte 15"/>
          <p:cNvSpPr txBox="1"/>
          <p:nvPr/>
        </p:nvSpPr>
        <p:spPr>
          <a:xfrm>
            <a:off x="1887025" y="4879878"/>
            <a:ext cx="4829419" cy="1200329"/>
          </a:xfrm>
          <a:prstGeom prst="rect">
            <a:avLst/>
          </a:prstGeom>
          <a:solidFill>
            <a:schemeClr val="accent3">
              <a:lumMod val="20000"/>
              <a:lumOff val="80000"/>
            </a:schemeClr>
          </a:solidFill>
        </p:spPr>
        <p:txBody>
          <a:bodyPr wrap="square" rtlCol="0">
            <a:spAutoFit/>
          </a:bodyPr>
          <a:lstStyle/>
          <a:p>
            <a:r>
              <a:rPr lang="fr-FR" b="1" dirty="0" smtClean="0">
                <a:solidFill>
                  <a:srgbClr val="002060"/>
                </a:solidFill>
              </a:rPr>
              <a:t>Mise en œuvre des plans d’aménagement</a:t>
            </a:r>
          </a:p>
          <a:p>
            <a:r>
              <a:rPr lang="fr-FR" b="1" dirty="0" smtClean="0">
                <a:solidFill>
                  <a:srgbClr val="002060"/>
                </a:solidFill>
              </a:rPr>
              <a:t>Flotte</a:t>
            </a:r>
          </a:p>
          <a:p>
            <a:r>
              <a:rPr lang="fr-FR" b="1" dirty="0" smtClean="0">
                <a:solidFill>
                  <a:srgbClr val="002060"/>
                </a:solidFill>
              </a:rPr>
              <a:t>techniques de pêche</a:t>
            </a:r>
          </a:p>
          <a:p>
            <a:r>
              <a:rPr lang="fr-FR" b="1" dirty="0" smtClean="0">
                <a:solidFill>
                  <a:srgbClr val="002060"/>
                </a:solidFill>
              </a:rPr>
              <a:t>Autorisations</a:t>
            </a:r>
            <a:endParaRPr lang="fr-FR" b="1" dirty="0">
              <a:solidFill>
                <a:srgbClr val="002060"/>
              </a:solidFill>
            </a:endParaRPr>
          </a:p>
        </p:txBody>
      </p:sp>
      <p:sp>
        <p:nvSpPr>
          <p:cNvPr id="17" name="ZoneTexte 16"/>
          <p:cNvSpPr txBox="1"/>
          <p:nvPr/>
        </p:nvSpPr>
        <p:spPr>
          <a:xfrm>
            <a:off x="594727" y="5151835"/>
            <a:ext cx="1354504" cy="830997"/>
          </a:xfrm>
          <a:prstGeom prst="homePlate">
            <a:avLst/>
          </a:prstGeom>
          <a:noFill/>
          <a:ln>
            <a:solidFill>
              <a:schemeClr val="tx2"/>
            </a:solidFill>
          </a:ln>
        </p:spPr>
        <p:txBody>
          <a:bodyPr wrap="square" rtlCol="0">
            <a:spAutoFit/>
          </a:bodyPr>
          <a:lstStyle/>
          <a:p>
            <a:r>
              <a:rPr lang="fr-FR" sz="1600" b="1" dirty="0" smtClean="0"/>
              <a:t>Direction de la pêche Maritime</a:t>
            </a:r>
            <a:endParaRPr lang="fr-FR" sz="1600" b="1" dirty="0"/>
          </a:p>
        </p:txBody>
      </p:sp>
      <p:sp>
        <p:nvSpPr>
          <p:cNvPr id="18" name="ZoneTexte 17"/>
          <p:cNvSpPr txBox="1"/>
          <p:nvPr/>
        </p:nvSpPr>
        <p:spPr>
          <a:xfrm>
            <a:off x="1746913" y="285840"/>
            <a:ext cx="7874759" cy="369332"/>
          </a:xfrm>
          <a:prstGeom prst="rect">
            <a:avLst/>
          </a:prstGeom>
          <a:solidFill>
            <a:schemeClr val="tx2"/>
          </a:solidFill>
          <a:ln>
            <a:noFill/>
          </a:ln>
        </p:spPr>
        <p:txBody>
          <a:bodyPr wrap="square" rtlCol="0">
            <a:spAutoFit/>
          </a:bodyPr>
          <a:lstStyle/>
          <a:p>
            <a:pPr algn="ctr"/>
            <a:r>
              <a:rPr lang="fr-FR" b="1" dirty="0" smtClean="0">
                <a:solidFill>
                  <a:schemeClr val="bg1"/>
                </a:solidFill>
              </a:rPr>
              <a:t>MISSION DU DEPARTEMENT DE LA PECHE</a:t>
            </a:r>
            <a:endParaRPr lang="fr-FR" b="1" dirty="0">
              <a:solidFill>
                <a:schemeClr val="bg1"/>
              </a:solidFill>
            </a:endParaRPr>
          </a:p>
        </p:txBody>
      </p:sp>
      <p:pic>
        <p:nvPicPr>
          <p:cNvPr id="19" name="Image 18"/>
          <p:cNvPicPr/>
          <p:nvPr/>
        </p:nvPicPr>
        <p:blipFill>
          <a:blip r:embed="rId6">
            <a:extLst>
              <a:ext uri="{28A0092B-C50C-407E-A947-70E740481C1C}">
                <a14:useLocalDpi xmlns:a14="http://schemas.microsoft.com/office/drawing/2010/main" val="0"/>
              </a:ext>
            </a:extLst>
          </a:blip>
          <a:srcRect/>
          <a:stretch>
            <a:fillRect/>
          </a:stretch>
        </p:blipFill>
        <p:spPr bwMode="auto">
          <a:xfrm>
            <a:off x="130596" y="208533"/>
            <a:ext cx="979700" cy="554696"/>
          </a:xfrm>
          <a:prstGeom prst="rect">
            <a:avLst/>
          </a:prstGeom>
          <a:noFill/>
          <a:ln>
            <a:noFill/>
          </a:ln>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2918" t="22585" r="12918" b="19734"/>
          <a:stretch>
            <a:fillRect/>
          </a:stretch>
        </p:blipFill>
        <p:spPr bwMode="auto">
          <a:xfrm>
            <a:off x="11298844" y="203028"/>
            <a:ext cx="729792" cy="49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20"/>
          <p:cNvSpPr txBox="1"/>
          <p:nvPr/>
        </p:nvSpPr>
        <p:spPr>
          <a:xfrm>
            <a:off x="8379231" y="4856491"/>
            <a:ext cx="2780510" cy="1477328"/>
          </a:xfrm>
          <a:prstGeom prst="rect">
            <a:avLst/>
          </a:prstGeom>
          <a:solidFill>
            <a:schemeClr val="accent3">
              <a:lumMod val="20000"/>
              <a:lumOff val="80000"/>
            </a:schemeClr>
          </a:solidFill>
        </p:spPr>
        <p:txBody>
          <a:bodyPr wrap="square" rtlCol="0">
            <a:spAutoFit/>
          </a:bodyPr>
          <a:lstStyle/>
          <a:p>
            <a:pPr algn="r" rtl="1"/>
            <a:r>
              <a:rPr lang="ar-MA" b="1" dirty="0">
                <a:solidFill>
                  <a:srgbClr val="002060"/>
                </a:solidFill>
              </a:rPr>
              <a:t>اعداد مخططات تهيئة </a:t>
            </a:r>
            <a:r>
              <a:rPr lang="ar-MA" b="1" dirty="0" smtClean="0">
                <a:solidFill>
                  <a:srgbClr val="002060"/>
                </a:solidFill>
              </a:rPr>
              <a:t>المصائد</a:t>
            </a:r>
          </a:p>
          <a:p>
            <a:pPr algn="r" rtl="1"/>
            <a:r>
              <a:rPr lang="ar-MA" b="1" dirty="0">
                <a:solidFill>
                  <a:srgbClr val="002060"/>
                </a:solidFill>
              </a:rPr>
              <a:t>بنيات الصيد</a:t>
            </a:r>
            <a:br>
              <a:rPr lang="ar-MA" b="1" dirty="0">
                <a:solidFill>
                  <a:srgbClr val="002060"/>
                </a:solidFill>
              </a:rPr>
            </a:br>
            <a:r>
              <a:rPr lang="ar-MA" b="1" dirty="0" smtClean="0">
                <a:solidFill>
                  <a:srgbClr val="002060"/>
                </a:solidFill>
              </a:rPr>
              <a:t>التقني </a:t>
            </a:r>
            <a:r>
              <a:rPr lang="ar-MA" b="1" dirty="0">
                <a:solidFill>
                  <a:srgbClr val="002060"/>
                </a:solidFill>
              </a:rPr>
              <a:t>لاتفاقيات ومعاهدات الصيد</a:t>
            </a:r>
            <a:br>
              <a:rPr lang="ar-MA" b="1" dirty="0">
                <a:solidFill>
                  <a:srgbClr val="002060"/>
                </a:solidFill>
              </a:rPr>
            </a:br>
            <a:r>
              <a:rPr lang="ar-MA" b="1" dirty="0" smtClean="0">
                <a:solidFill>
                  <a:srgbClr val="002060"/>
                </a:solidFill>
              </a:rPr>
              <a:t>أسطول </a:t>
            </a:r>
            <a:r>
              <a:rPr lang="ar-MA" b="1" dirty="0">
                <a:solidFill>
                  <a:srgbClr val="002060"/>
                </a:solidFill>
              </a:rPr>
              <a:t>الصيد البحري</a:t>
            </a:r>
            <a:endParaRPr lang="ar-MA" b="1" dirty="0" smtClean="0">
              <a:solidFill>
                <a:srgbClr val="002060"/>
              </a:solidFill>
            </a:endParaRPr>
          </a:p>
          <a:p>
            <a:pPr algn="r" rtl="1"/>
            <a:endParaRPr lang="fr-FR" b="1" dirty="0">
              <a:solidFill>
                <a:srgbClr val="002060"/>
              </a:solidFill>
            </a:endParaRPr>
          </a:p>
        </p:txBody>
      </p:sp>
      <p:sp>
        <p:nvSpPr>
          <p:cNvPr id="22" name="ZoneTexte 21"/>
          <p:cNvSpPr txBox="1"/>
          <p:nvPr/>
        </p:nvSpPr>
        <p:spPr>
          <a:xfrm>
            <a:off x="9531684" y="4553505"/>
            <a:ext cx="1941375" cy="338554"/>
          </a:xfrm>
          <a:prstGeom prst="round1Rect">
            <a:avLst/>
          </a:prstGeom>
          <a:solidFill>
            <a:schemeClr val="accent1">
              <a:lumMod val="60000"/>
              <a:lumOff val="40000"/>
            </a:schemeClr>
          </a:solidFill>
          <a:ln>
            <a:solidFill>
              <a:schemeClr val="tx2"/>
            </a:solidFill>
          </a:ln>
        </p:spPr>
        <p:txBody>
          <a:bodyPr wrap="square" rtlCol="0" anchor="ctr">
            <a:spAutoFit/>
          </a:bodyPr>
          <a:lstStyle/>
          <a:p>
            <a:pPr algn="r" rtl="1"/>
            <a:r>
              <a:rPr lang="ar-MA" sz="1600" b="1" dirty="0">
                <a:latin typeface="Arial" panose="020B0604020202020204" pitchFamily="34" charset="0"/>
              </a:rPr>
              <a:t>مديرية الصيد </a:t>
            </a:r>
            <a:r>
              <a:rPr lang="ar-MA" sz="1600" b="1" dirty="0" smtClean="0">
                <a:latin typeface="Arial" panose="020B0604020202020204" pitchFamily="34" charset="0"/>
              </a:rPr>
              <a:t>البحري</a:t>
            </a:r>
            <a:endParaRPr lang="fr-FR" sz="1600" b="1" dirty="0"/>
          </a:p>
        </p:txBody>
      </p:sp>
    </p:spTree>
    <p:extLst>
      <p:ext uri="{BB962C8B-B14F-4D97-AF65-F5344CB8AC3E}">
        <p14:creationId xmlns:p14="http://schemas.microsoft.com/office/powerpoint/2010/main" val="6556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6</a:t>
            </a:fld>
            <a:endParaRPr lang="fr-FR"/>
          </a:p>
        </p:txBody>
      </p:sp>
      <p:sp>
        <p:nvSpPr>
          <p:cNvPr id="3" name="Rectangle 2"/>
          <p:cNvSpPr/>
          <p:nvPr/>
        </p:nvSpPr>
        <p:spPr>
          <a:xfrm>
            <a:off x="1965657" y="1465639"/>
            <a:ext cx="7869449" cy="4247317"/>
          </a:xfrm>
          <a:prstGeom prst="rect">
            <a:avLst/>
          </a:prstGeom>
        </p:spPr>
        <p:txBody>
          <a:bodyPr wrap="square">
            <a:spAutoFit/>
          </a:bodyPr>
          <a:lstStyle/>
          <a:p>
            <a:pPr marL="342900" indent="-342900" algn="r" rtl="1">
              <a:lnSpc>
                <a:spcPct val="150000"/>
              </a:lnSpc>
              <a:buFont typeface="Arial" panose="020B0604020202020204" pitchFamily="34" charset="0"/>
              <a:buChar char="•"/>
            </a:pPr>
            <a:r>
              <a:rPr lang="ar-MA" sz="2000" dirty="0" smtClean="0">
                <a:effectLst/>
                <a:latin typeface="Arabic Typesetting" panose="03020402040406030203" pitchFamily="66" charset="-78"/>
                <a:cs typeface="Arabic Typesetting" panose="03020402040406030203" pitchFamily="66" charset="-78"/>
              </a:rPr>
              <a:t>اعداد مخططات تهيئة المصائد بتنسيق مع المؤسسات العمومية والإدارات والمهنيين المعنيين والعمل على تنفيذها وتتبعها</a:t>
            </a:r>
          </a:p>
          <a:p>
            <a:pPr marL="342900" indent="-342900" algn="r" rtl="1">
              <a:lnSpc>
                <a:spcPct val="150000"/>
              </a:lnSpc>
              <a:buFont typeface="Arial" panose="020B0604020202020204" pitchFamily="34" charset="0"/>
              <a:buChar char="•"/>
            </a:pPr>
            <a:r>
              <a:rPr lang="ar-MA" sz="2000" dirty="0" smtClean="0">
                <a:effectLst/>
                <a:latin typeface="Arabic Typesetting" panose="03020402040406030203" pitchFamily="66" charset="-78"/>
                <a:cs typeface="Arabic Typesetting" panose="03020402040406030203" pitchFamily="66" charset="-78"/>
              </a:rPr>
              <a:t>توجيه أنشطة البحث العلمي والتقني المطبقة على الصيد البحري وتنسيقها وتتبعها</a:t>
            </a:r>
          </a:p>
          <a:p>
            <a:pPr marL="342900" indent="-342900" algn="r" rtl="1">
              <a:lnSpc>
                <a:spcPct val="150000"/>
              </a:lnSpc>
              <a:buFont typeface="Arial" panose="020B0604020202020204" pitchFamily="34" charset="0"/>
              <a:buChar char="•"/>
            </a:pPr>
            <a:r>
              <a:rPr lang="ar-MA" sz="2000" dirty="0" smtClean="0">
                <a:effectLst/>
                <a:latin typeface="Arabic Typesetting" panose="03020402040406030203" pitchFamily="66" charset="-78"/>
                <a:cs typeface="Arabic Typesetting" panose="03020402040406030203" pitchFamily="66" charset="-78"/>
              </a:rPr>
              <a:t>تحديد التوجهات الكفيلة بضمان تنمية المصائد والأنشطة الساحلية وتنسيقها وتنفيذها بتشجيع البرامج الرامية الى ضمان إدارة الأسطول في أحسن الظروف وتجديده وتنويعه تدبير مختلف الأنشطة المتعلقة بالصيد التجاري وبالصيد الترفيهي</a:t>
            </a:r>
          </a:p>
          <a:p>
            <a:pPr marL="342900" indent="-342900" algn="r" rtl="1">
              <a:lnSpc>
                <a:spcPct val="150000"/>
              </a:lnSpc>
              <a:buFont typeface="Arial" panose="020B0604020202020204" pitchFamily="34" charset="0"/>
              <a:buChar char="•"/>
            </a:pPr>
            <a:r>
              <a:rPr lang="ar-MA" sz="2000" dirty="0" smtClean="0">
                <a:effectLst/>
                <a:latin typeface="Arabic Typesetting" panose="03020402040406030203" pitchFamily="66" charset="-78"/>
                <a:cs typeface="Arabic Typesetting" panose="03020402040406030203" pitchFamily="66" charset="-78"/>
              </a:rPr>
              <a:t>القيام بكل دراسة وإنجاز الأعمال التي من شأنها أن تمكن من حسن </a:t>
            </a:r>
            <a:r>
              <a:rPr lang="ar-MA" sz="2000" dirty="0" err="1" smtClean="0">
                <a:effectLst/>
                <a:latin typeface="Arabic Typesetting" panose="03020402040406030203" pitchFamily="66" charset="-78"/>
                <a:cs typeface="Arabic Typesetting" panose="03020402040406030203" pitchFamily="66" charset="-78"/>
              </a:rPr>
              <a:t>تدبيرأساطيل</a:t>
            </a:r>
            <a:r>
              <a:rPr lang="ar-MA" sz="2000" dirty="0" smtClean="0">
                <a:effectLst/>
                <a:latin typeface="Arabic Typesetting" panose="03020402040406030203" pitchFamily="66" charset="-78"/>
                <a:cs typeface="Arabic Typesetting" panose="03020402040406030203" pitchFamily="66" charset="-78"/>
              </a:rPr>
              <a:t> الصيد وتحسين مردوديتها</a:t>
            </a:r>
            <a:r>
              <a:rPr lang="ar-MA" sz="2000" dirty="0" smtClean="0">
                <a:latin typeface="Arabic Typesetting" panose="03020402040406030203" pitchFamily="66" charset="-78"/>
                <a:cs typeface="Arabic Typesetting" panose="03020402040406030203" pitchFamily="66" charset="-78"/>
              </a:rPr>
              <a:t/>
            </a:r>
            <a:br>
              <a:rPr lang="ar-MA" sz="2000" dirty="0" smtClean="0">
                <a:latin typeface="Arabic Typesetting" panose="03020402040406030203" pitchFamily="66" charset="-78"/>
                <a:cs typeface="Arabic Typesetting" panose="03020402040406030203" pitchFamily="66" charset="-78"/>
              </a:rPr>
            </a:br>
            <a:endParaRPr lang="ar-MA" sz="2000" dirty="0">
              <a:effectLst/>
              <a:latin typeface="Arabic Typesetting" panose="03020402040406030203" pitchFamily="66" charset="-78"/>
              <a:cs typeface="Arabic Typesetting" panose="03020402040406030203" pitchFamily="66" charset="-78"/>
            </a:endParaRPr>
          </a:p>
        </p:txBody>
      </p:sp>
      <p:sp>
        <p:nvSpPr>
          <p:cNvPr id="4" name="Rectangle 3"/>
          <p:cNvSpPr/>
          <p:nvPr/>
        </p:nvSpPr>
        <p:spPr>
          <a:xfrm>
            <a:off x="2852382" y="414377"/>
            <a:ext cx="6096000" cy="369332"/>
          </a:xfrm>
          <a:prstGeom prst="rect">
            <a:avLst/>
          </a:prstGeom>
          <a:solidFill>
            <a:srgbClr val="0070C0"/>
          </a:solidFill>
        </p:spPr>
        <p:txBody>
          <a:bodyPr>
            <a:spAutoFit/>
          </a:bodyPr>
          <a:lstStyle/>
          <a:p>
            <a:pPr algn="ctr" rtl="1"/>
            <a:r>
              <a:rPr lang="ar-MA" b="1" dirty="0" smtClean="0">
                <a:solidFill>
                  <a:schemeClr val="bg1"/>
                </a:solidFill>
                <a:effectLst/>
                <a:latin typeface="Arial" panose="020B0604020202020204" pitchFamily="34" charset="0"/>
              </a:rPr>
              <a:t>مهام مديرية الصيد البحري</a:t>
            </a:r>
            <a:endParaRPr lang="fr-FR" b="1" dirty="0">
              <a:solidFill>
                <a:schemeClr val="bg1"/>
              </a:solidFill>
            </a:endParaRPr>
          </a:p>
        </p:txBody>
      </p:sp>
    </p:spTree>
    <p:extLst>
      <p:ext uri="{BB962C8B-B14F-4D97-AF65-F5344CB8AC3E}">
        <p14:creationId xmlns:p14="http://schemas.microsoft.com/office/powerpoint/2010/main" val="253359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7</a:t>
            </a:fld>
            <a:endParaRPr lang="fr-FR"/>
          </a:p>
        </p:txBody>
      </p:sp>
      <p:pic>
        <p:nvPicPr>
          <p:cNvPr id="10" name="Picture 8" descr="http://www.mpm.gov.ma/wps/wcm/connect/dbb0b7e5-de37-419d-ace6-5dadf5499632/INRH.jpg?MOD=AJPERES&amp;CACHEID=dbb0b7e5-de37-419d-ace6-5dadf5499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81" y="2289174"/>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66916" y="3163398"/>
            <a:ext cx="1354504" cy="830997"/>
          </a:xfrm>
          <a:prstGeom prst="homePlate">
            <a:avLst/>
          </a:prstGeom>
          <a:noFill/>
          <a:ln>
            <a:solidFill>
              <a:schemeClr val="tx2"/>
            </a:solidFill>
          </a:ln>
        </p:spPr>
        <p:txBody>
          <a:bodyPr wrap="square" rtlCol="0">
            <a:spAutoFit/>
          </a:bodyPr>
          <a:lstStyle/>
          <a:p>
            <a:r>
              <a:rPr lang="fr-FR" sz="1600" b="1" dirty="0" smtClean="0"/>
              <a:t>Direction de la pêche Maritime</a:t>
            </a:r>
            <a:endParaRPr lang="fr-FR" sz="1600" b="1" dirty="0"/>
          </a:p>
        </p:txBody>
      </p:sp>
      <p:grpSp>
        <p:nvGrpSpPr>
          <p:cNvPr id="19" name="Groupe 18"/>
          <p:cNvGrpSpPr/>
          <p:nvPr/>
        </p:nvGrpSpPr>
        <p:grpSpPr>
          <a:xfrm>
            <a:off x="1880588" y="2102928"/>
            <a:ext cx="8426548" cy="2834883"/>
            <a:chOff x="2224219" y="2153590"/>
            <a:chExt cx="8426548" cy="2834883"/>
          </a:xfrm>
        </p:grpSpPr>
        <p:grpSp>
          <p:nvGrpSpPr>
            <p:cNvPr id="18" name="Groupe 17"/>
            <p:cNvGrpSpPr/>
            <p:nvPr/>
          </p:nvGrpSpPr>
          <p:grpSpPr>
            <a:xfrm>
              <a:off x="2224219" y="2215845"/>
              <a:ext cx="7967244" cy="2772628"/>
              <a:chOff x="2224219" y="2215845"/>
              <a:chExt cx="7967244" cy="2772628"/>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758" y="2215845"/>
                <a:ext cx="4083705" cy="2772628"/>
              </a:xfrm>
              <a:prstGeom prst="rect">
                <a:avLst/>
              </a:prstGeom>
            </p:spPr>
          </p:pic>
          <p:sp>
            <p:nvSpPr>
              <p:cNvPr id="5" name="ZoneTexte 4"/>
              <p:cNvSpPr txBox="1"/>
              <p:nvPr/>
            </p:nvSpPr>
            <p:spPr>
              <a:xfrm>
                <a:off x="2382786" y="4499785"/>
                <a:ext cx="3002507" cy="369332"/>
              </a:xfrm>
              <a:prstGeom prst="rect">
                <a:avLst/>
              </a:prstGeom>
              <a:solidFill>
                <a:schemeClr val="tx2"/>
              </a:solidFill>
            </p:spPr>
            <p:txBody>
              <a:bodyPr wrap="square" rtlCol="0">
                <a:spAutoFit/>
              </a:bodyPr>
              <a:lstStyle/>
              <a:p>
                <a:r>
                  <a:rPr lang="fr-FR" b="1" dirty="0" smtClean="0">
                    <a:solidFill>
                      <a:srgbClr val="002060"/>
                    </a:solidFill>
                  </a:rPr>
                  <a:t>RESSOURCES HALIEUTIQUES</a:t>
                </a:r>
                <a:endParaRPr lang="fr-FR" b="1" dirty="0">
                  <a:solidFill>
                    <a:srgbClr val="002060"/>
                  </a:solidFill>
                </a:endParaRPr>
              </a:p>
            </p:txBody>
          </p:sp>
          <p:sp>
            <p:nvSpPr>
              <p:cNvPr id="6" name="ZoneTexte 5"/>
              <p:cNvSpPr txBox="1"/>
              <p:nvPr/>
            </p:nvSpPr>
            <p:spPr>
              <a:xfrm>
                <a:off x="4285032" y="4144635"/>
                <a:ext cx="1542196" cy="369332"/>
              </a:xfrm>
              <a:prstGeom prst="rect">
                <a:avLst/>
              </a:prstGeom>
              <a:solidFill>
                <a:schemeClr val="bg1">
                  <a:lumMod val="95000"/>
                  <a:alpha val="44000"/>
                </a:schemeClr>
              </a:solidFill>
            </p:spPr>
            <p:txBody>
              <a:bodyPr wrap="square" rtlCol="0">
                <a:spAutoFit/>
              </a:bodyPr>
              <a:lstStyle/>
              <a:p>
                <a:pPr algn="r" rtl="1"/>
                <a:r>
                  <a:rPr lang="ar-MA" b="1" dirty="0" smtClean="0">
                    <a:solidFill>
                      <a:srgbClr val="002060"/>
                    </a:solidFill>
                  </a:rPr>
                  <a:t>الموارد البحرية</a:t>
                </a:r>
                <a:endParaRPr lang="fr-FR" b="1" dirty="0">
                  <a:solidFill>
                    <a:srgbClr val="002060"/>
                  </a:solidFill>
                </a:endParaRPr>
              </a:p>
            </p:txBody>
          </p:sp>
          <p:sp>
            <p:nvSpPr>
              <p:cNvPr id="7" name="Rectangle 6"/>
              <p:cNvSpPr/>
              <p:nvPr/>
            </p:nvSpPr>
            <p:spPr>
              <a:xfrm>
                <a:off x="8811687" y="4474252"/>
                <a:ext cx="1170513" cy="369332"/>
              </a:xfrm>
              <a:prstGeom prst="rect">
                <a:avLst/>
              </a:prstGeom>
              <a:solidFill>
                <a:schemeClr val="accent1">
                  <a:lumMod val="20000"/>
                  <a:lumOff val="80000"/>
                </a:schemeClr>
              </a:solidFill>
            </p:spPr>
            <p:txBody>
              <a:bodyPr wrap="none">
                <a:spAutoFit/>
              </a:bodyPr>
              <a:lstStyle/>
              <a:p>
                <a:r>
                  <a:rPr lang="fr-FR" b="1" dirty="0" err="1" smtClean="0">
                    <a:solidFill>
                      <a:srgbClr val="002060"/>
                    </a:solidFill>
                  </a:rPr>
                  <a:t>البيئة</a:t>
                </a:r>
                <a:r>
                  <a:rPr lang="fr-FR" b="1" dirty="0" smtClean="0">
                    <a:solidFill>
                      <a:srgbClr val="002060"/>
                    </a:solidFill>
                  </a:rPr>
                  <a:t> </a:t>
                </a:r>
                <a:r>
                  <a:rPr lang="fr-FR" b="1" dirty="0" err="1" smtClean="0">
                    <a:solidFill>
                      <a:srgbClr val="002060"/>
                    </a:solidFill>
                  </a:rPr>
                  <a:t>البحرية</a:t>
                </a:r>
                <a:endParaRPr lang="fr-FR" b="1" dirty="0">
                  <a:solidFill>
                    <a:srgbClr val="002060"/>
                  </a:solidFill>
                </a:endParaRPr>
              </a:p>
            </p:txBody>
          </p:sp>
          <p:sp>
            <p:nvSpPr>
              <p:cNvPr id="8" name="ZoneTexte 7"/>
              <p:cNvSpPr txBox="1"/>
              <p:nvPr/>
            </p:nvSpPr>
            <p:spPr>
              <a:xfrm>
                <a:off x="6183229" y="4267060"/>
                <a:ext cx="1830522" cy="646331"/>
              </a:xfrm>
              <a:prstGeom prst="rect">
                <a:avLst/>
              </a:prstGeom>
              <a:solidFill>
                <a:schemeClr val="tx2"/>
              </a:solidFill>
            </p:spPr>
            <p:txBody>
              <a:bodyPr wrap="square" rtlCol="0">
                <a:spAutoFit/>
              </a:bodyPr>
              <a:lstStyle/>
              <a:p>
                <a:pPr algn="ctr"/>
                <a:r>
                  <a:rPr lang="fr-FR" b="1" dirty="0" smtClean="0">
                    <a:solidFill>
                      <a:srgbClr val="002060"/>
                    </a:solidFill>
                  </a:rPr>
                  <a:t>Environnement marin</a:t>
                </a:r>
                <a:endParaRPr lang="fr-FR" b="1" dirty="0">
                  <a:solidFill>
                    <a:srgbClr val="002060"/>
                  </a:solidFill>
                </a:endParaRPr>
              </a:p>
            </p:txBody>
          </p:sp>
        </p:grpSp>
        <p:sp>
          <p:nvSpPr>
            <p:cNvPr id="17" name="Rectangle 16"/>
            <p:cNvSpPr/>
            <p:nvPr/>
          </p:nvSpPr>
          <p:spPr>
            <a:xfrm>
              <a:off x="2224219" y="2153590"/>
              <a:ext cx="8426548" cy="277262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2060"/>
                </a:solidFill>
              </a:endParaRPr>
            </a:p>
          </p:txBody>
        </p:sp>
      </p:grpSp>
      <p:grpSp>
        <p:nvGrpSpPr>
          <p:cNvPr id="25" name="Groupe 24"/>
          <p:cNvGrpSpPr/>
          <p:nvPr/>
        </p:nvGrpSpPr>
        <p:grpSpPr>
          <a:xfrm>
            <a:off x="2864195" y="2498258"/>
            <a:ext cx="6140313" cy="1524000"/>
            <a:chOff x="2911624" y="2510420"/>
            <a:chExt cx="6140313" cy="1524000"/>
          </a:xfrm>
        </p:grpSpPr>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987" y="2510420"/>
              <a:ext cx="3028950" cy="1514475"/>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1624" y="2510420"/>
              <a:ext cx="3000375" cy="1524000"/>
            </a:xfrm>
            <a:prstGeom prst="rect">
              <a:avLst/>
            </a:prstGeom>
          </p:spPr>
        </p:pic>
      </p:grpSp>
      <p:sp>
        <p:nvSpPr>
          <p:cNvPr id="21" name="Flèche vers le haut 20"/>
          <p:cNvSpPr/>
          <p:nvPr/>
        </p:nvSpPr>
        <p:spPr>
          <a:xfrm>
            <a:off x="5116033" y="1199976"/>
            <a:ext cx="1533378" cy="1542700"/>
          </a:xfrm>
          <a:prstGeom prst="upArrow">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11811" y="244706"/>
            <a:ext cx="5083881" cy="1200329"/>
          </a:xfrm>
          <a:prstGeom prst="rect">
            <a:avLst/>
          </a:prstGeom>
          <a:solidFill>
            <a:schemeClr val="accent1">
              <a:lumMod val="20000"/>
              <a:lumOff val="80000"/>
            </a:schemeClr>
          </a:solidFill>
        </p:spPr>
        <p:txBody>
          <a:bodyPr wrap="square" rtlCol="0">
            <a:spAutoFit/>
          </a:bodyPr>
          <a:lstStyle/>
          <a:p>
            <a:r>
              <a:rPr lang="fr-FR" dirty="0" smtClean="0"/>
              <a:t>CONTRÔLE DES ACTIVITES</a:t>
            </a:r>
          </a:p>
          <a:p>
            <a:r>
              <a:rPr lang="fr-FR" dirty="0" smtClean="0"/>
              <a:t>Textes</a:t>
            </a:r>
          </a:p>
          <a:p>
            <a:r>
              <a:rPr lang="fr-FR" dirty="0" smtClean="0"/>
              <a:t>Agents verbalisateurs</a:t>
            </a:r>
          </a:p>
          <a:p>
            <a:r>
              <a:rPr lang="fr-FR" dirty="0" smtClean="0"/>
              <a:t>Depuis le débarquement </a:t>
            </a:r>
            <a:r>
              <a:rPr lang="fr-FR" dirty="0" smtClean="0">
                <a:sym typeface="Wingdings" panose="05000000000000000000" pitchFamily="2" charset="2"/>
              </a:rPr>
              <a:t> commercialisation</a:t>
            </a:r>
            <a:endParaRPr lang="fr-FR" dirty="0"/>
          </a:p>
        </p:txBody>
      </p:sp>
      <p:sp>
        <p:nvSpPr>
          <p:cNvPr id="23" name="Rectangle à coins arrondis 22"/>
          <p:cNvSpPr/>
          <p:nvPr/>
        </p:nvSpPr>
        <p:spPr>
          <a:xfrm>
            <a:off x="1443358" y="250068"/>
            <a:ext cx="2841674"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Direction de contrôle des activités de la pêche</a:t>
            </a:r>
            <a:endParaRPr lang="fr-FR" dirty="0"/>
          </a:p>
        </p:txBody>
      </p:sp>
      <p:sp>
        <p:nvSpPr>
          <p:cNvPr id="28" name="ZoneTexte 27"/>
          <p:cNvSpPr txBox="1"/>
          <p:nvPr/>
        </p:nvSpPr>
        <p:spPr>
          <a:xfrm>
            <a:off x="4285032" y="2993068"/>
            <a:ext cx="3927757" cy="923330"/>
          </a:xfrm>
          <a:prstGeom prst="rect">
            <a:avLst/>
          </a:prstGeom>
          <a:noFill/>
        </p:spPr>
        <p:txBody>
          <a:bodyPr wrap="square" rtlCol="0">
            <a:spAutoFit/>
          </a:bodyPr>
          <a:lstStyle/>
          <a:p>
            <a:r>
              <a:rPr lang="fr-FR" b="1" dirty="0" smtClean="0"/>
              <a:t>Débarquement</a:t>
            </a:r>
          </a:p>
          <a:p>
            <a:pPr algn="r" rtl="1"/>
            <a:r>
              <a:rPr lang="ar-MA" b="1" dirty="0" smtClean="0"/>
              <a:t>التفريغ</a:t>
            </a:r>
            <a:endParaRPr lang="fr-FR" b="1" dirty="0" smtClean="0"/>
          </a:p>
          <a:p>
            <a:endParaRPr lang="fr-FR" b="1" dirty="0"/>
          </a:p>
        </p:txBody>
      </p:sp>
      <p:sp>
        <p:nvSpPr>
          <p:cNvPr id="31" name="ZoneTexte 30"/>
          <p:cNvSpPr txBox="1"/>
          <p:nvPr/>
        </p:nvSpPr>
        <p:spPr>
          <a:xfrm>
            <a:off x="4411811" y="5331513"/>
            <a:ext cx="5083881" cy="1200329"/>
          </a:xfrm>
          <a:prstGeom prst="rect">
            <a:avLst/>
          </a:prstGeom>
          <a:solidFill>
            <a:schemeClr val="accent1">
              <a:lumMod val="20000"/>
              <a:lumOff val="80000"/>
            </a:schemeClr>
          </a:solidFill>
        </p:spPr>
        <p:txBody>
          <a:bodyPr wrap="square" rtlCol="0">
            <a:spAutoFit/>
          </a:bodyPr>
          <a:lstStyle/>
          <a:p>
            <a:pPr algn="r"/>
            <a:r>
              <a:rPr lang="ar-MA" dirty="0"/>
              <a:t>محاربة الصيد غير القانوني وغير المصرح به و غير </a:t>
            </a:r>
            <a:r>
              <a:rPr lang="ar-MA" dirty="0" smtClean="0"/>
              <a:t>المنظم محاربة التهريب</a:t>
            </a:r>
            <a:r>
              <a:rPr lang="ar-MA" dirty="0"/>
              <a:t/>
            </a:r>
            <a:br>
              <a:rPr lang="ar-MA" dirty="0"/>
            </a:br>
            <a:r>
              <a:rPr lang="ar-MA" dirty="0"/>
              <a:t>مرافقة مخططات </a:t>
            </a:r>
            <a:r>
              <a:rPr lang="ar-MA" dirty="0" smtClean="0"/>
              <a:t>التهيئة</a:t>
            </a:r>
            <a:r>
              <a:rPr lang="ar-MA" dirty="0"/>
              <a:t/>
            </a:r>
            <a:br>
              <a:rPr lang="ar-MA" dirty="0"/>
            </a:br>
            <a:r>
              <a:rPr lang="ar-MA" dirty="0"/>
              <a:t>الحصول على احصائيات موثوقة</a:t>
            </a:r>
          </a:p>
        </p:txBody>
      </p:sp>
      <p:sp>
        <p:nvSpPr>
          <p:cNvPr id="32" name="Rectangle à coins arrondis 31"/>
          <p:cNvSpPr/>
          <p:nvPr/>
        </p:nvSpPr>
        <p:spPr>
          <a:xfrm>
            <a:off x="1443358" y="5331513"/>
            <a:ext cx="2841674"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a:t>مديرية مراقبة أنشطة الصيد </a:t>
            </a:r>
            <a:r>
              <a:rPr lang="ar-MA" b="1" dirty="0" smtClean="0"/>
              <a:t>البحري</a:t>
            </a:r>
            <a:r>
              <a:rPr lang="fr-FR" dirty="0" smtClean="0"/>
              <a:t> </a:t>
            </a:r>
            <a:endParaRPr lang="fr-FR" dirty="0"/>
          </a:p>
        </p:txBody>
      </p:sp>
    </p:spTree>
    <p:extLst>
      <p:ext uri="{BB962C8B-B14F-4D97-AF65-F5344CB8AC3E}">
        <p14:creationId xmlns:p14="http://schemas.microsoft.com/office/powerpoint/2010/main" val="4595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8</a:t>
            </a:fld>
            <a:endParaRPr lang="fr-FR"/>
          </a:p>
        </p:txBody>
      </p:sp>
      <p:sp>
        <p:nvSpPr>
          <p:cNvPr id="3" name="Rectangle à coins arrondis 2"/>
          <p:cNvSpPr/>
          <p:nvPr/>
        </p:nvSpPr>
        <p:spPr>
          <a:xfrm>
            <a:off x="3203919" y="272001"/>
            <a:ext cx="5066624"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a:t>مديرية مراقبة أنشطة الصيد </a:t>
            </a:r>
            <a:r>
              <a:rPr lang="ar-MA" b="1" dirty="0" smtClean="0"/>
              <a:t>البحري</a:t>
            </a:r>
            <a:r>
              <a:rPr lang="fr-FR" dirty="0" smtClean="0"/>
              <a:t> </a:t>
            </a:r>
            <a:endParaRPr lang="fr-FR" dirty="0"/>
          </a:p>
        </p:txBody>
      </p:sp>
      <p:sp>
        <p:nvSpPr>
          <p:cNvPr id="4" name="Rectangle 3"/>
          <p:cNvSpPr/>
          <p:nvPr/>
        </p:nvSpPr>
        <p:spPr>
          <a:xfrm>
            <a:off x="807308" y="1044313"/>
            <a:ext cx="10033687" cy="6047809"/>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MA" dirty="0" smtClean="0">
                <a:effectLst/>
                <a:latin typeface="Arial" panose="020B0604020202020204" pitchFamily="34" charset="0"/>
              </a:rPr>
              <a:t>السهر على مراقبة أنشطة الصيد في البحر لاسيما بواسطة نظام تحديد موقع ورصد سفن الصيد البحري عبر الأقمار الاصطناعية ؛</a:t>
            </a:r>
          </a:p>
          <a:p>
            <a:pPr marL="285750" indent="-285750" algn="r" rtl="1">
              <a:lnSpc>
                <a:spcPct val="150000"/>
              </a:lnSpc>
              <a:buFont typeface="Arial" panose="020B0604020202020204" pitchFamily="34" charset="0"/>
              <a:buChar char="•"/>
            </a:pPr>
            <a:r>
              <a:rPr lang="ar-MA" dirty="0" smtClean="0">
                <a:effectLst/>
                <a:latin typeface="Arial" panose="020B0604020202020204" pitchFamily="34" charset="0"/>
              </a:rPr>
              <a:t> القيام بالمراقبة على متن سفن الصيد </a:t>
            </a:r>
          </a:p>
          <a:p>
            <a:pPr marL="285750" indent="-285750" algn="r" rtl="1">
              <a:lnSpc>
                <a:spcPct val="150000"/>
              </a:lnSpc>
              <a:buFont typeface="Arial" panose="020B0604020202020204" pitchFamily="34" charset="0"/>
              <a:buChar char="•"/>
            </a:pPr>
            <a:r>
              <a:rPr lang="ar-MA" dirty="0" smtClean="0">
                <a:effectLst/>
                <a:latin typeface="Arial" panose="020B0604020202020204" pitchFamily="34" charset="0"/>
              </a:rPr>
              <a:t>وضع آليات ومساطرا لمصادقة </a:t>
            </a:r>
            <a:r>
              <a:rPr lang="ar-MA" dirty="0"/>
              <a:t>على</a:t>
            </a:r>
            <a:r>
              <a:rPr lang="ar-MA" dirty="0" smtClean="0">
                <a:effectLst/>
                <a:latin typeface="Arial" panose="020B0604020202020204" pitchFamily="34" charset="0"/>
              </a:rPr>
              <a:t>  </a:t>
            </a:r>
            <a:r>
              <a:rPr lang="ar-MA" dirty="0" err="1" smtClean="0">
                <a:effectLst/>
                <a:latin typeface="Arial" panose="020B0604020202020204" pitchFamily="34" charset="0"/>
              </a:rPr>
              <a:t>ىشهادة</a:t>
            </a:r>
            <a:r>
              <a:rPr lang="ar-MA" dirty="0" smtClean="0">
                <a:effectLst/>
                <a:latin typeface="Arial" panose="020B0604020202020204" pitchFamily="34" charset="0"/>
              </a:rPr>
              <a:t>  </a:t>
            </a:r>
            <a:r>
              <a:rPr lang="ar-MA" dirty="0" err="1" smtClean="0">
                <a:effectLst/>
                <a:latin typeface="Arial" panose="020B0604020202020204" pitchFamily="34" charset="0"/>
              </a:rPr>
              <a:t>المصطادات</a:t>
            </a:r>
            <a:r>
              <a:rPr lang="ar-MA" dirty="0" smtClean="0">
                <a:effectLst/>
                <a:latin typeface="Arial" panose="020B0604020202020204" pitchFamily="34" charset="0"/>
              </a:rPr>
              <a:t>،</a:t>
            </a:r>
            <a:endParaRPr lang="ar-MA" dirty="0" smtClean="0"/>
          </a:p>
          <a:p>
            <a:pPr marL="285750" indent="-285750" algn="r" rtl="1">
              <a:lnSpc>
                <a:spcPct val="150000"/>
              </a:lnSpc>
              <a:buFont typeface="Arial" panose="020B0604020202020204" pitchFamily="34" charset="0"/>
              <a:buChar char="•"/>
            </a:pPr>
            <a:r>
              <a:rPr lang="ar-MA" dirty="0" smtClean="0"/>
              <a:t>السهر بتنسيق مع المصالح </a:t>
            </a:r>
            <a:r>
              <a:rPr lang="ar-MA" dirty="0" err="1" smtClean="0"/>
              <a:t>اللا</a:t>
            </a:r>
            <a:r>
              <a:rPr lang="ar-MA" dirty="0" smtClean="0"/>
              <a:t> ممركزة للوزارة على مراقبة أنشطة الصيد البحري على طول سلسلة مسار المنتجات البحرية</a:t>
            </a:r>
            <a:br>
              <a:rPr lang="ar-MA" dirty="0" smtClean="0"/>
            </a:br>
            <a:r>
              <a:rPr lang="ar-MA" dirty="0" smtClean="0"/>
              <a:t>السهر </a:t>
            </a:r>
            <a:r>
              <a:rPr lang="ar-MA" dirty="0"/>
              <a:t>على عمليات التحقيق ومراقبة المنتجات البحرية ومسارها، من أجل المصادقة على شهادة </a:t>
            </a:r>
            <a:r>
              <a:rPr lang="ar-MA" dirty="0" err="1" smtClean="0"/>
              <a:t>المصطادات</a:t>
            </a:r>
            <a:endParaRPr lang="ar-MA" dirty="0" smtClean="0"/>
          </a:p>
          <a:p>
            <a:pPr marL="285750" indent="-285750" algn="r" rtl="1">
              <a:lnSpc>
                <a:spcPct val="150000"/>
              </a:lnSpc>
              <a:buFont typeface="Arial" panose="020B0604020202020204" pitchFamily="34" charset="0"/>
              <a:buChar char="•"/>
            </a:pPr>
            <a:r>
              <a:rPr lang="ar-MA" dirty="0"/>
              <a:t>وضع آليات ومساطر التتبع والمراقبة على مستوى كل حلقة من سلسلة مسار المنتجات البحرية، والعمل على تحيينها</a:t>
            </a:r>
            <a:r>
              <a:rPr lang="ar-MA" dirty="0" smtClean="0"/>
              <a:t>؛</a:t>
            </a:r>
          </a:p>
          <a:p>
            <a:pPr marL="285750" indent="-285750" algn="r" rtl="1">
              <a:lnSpc>
                <a:spcPct val="150000"/>
              </a:lnSpc>
              <a:buFont typeface="Arial" panose="020B0604020202020204" pitchFamily="34" charset="0"/>
              <a:buChar char="•"/>
            </a:pPr>
            <a:r>
              <a:rPr lang="ar-MA" dirty="0"/>
              <a:t>إعداد وتحيين المخطط الوطني لمراقبة أنشطة الصيد البحري الذي يتم تطبيقه عبر مخططات جهوية للتتبع والمراقبة</a:t>
            </a:r>
            <a:r>
              <a:rPr lang="ar-MA" dirty="0" smtClean="0"/>
              <a:t>؛</a:t>
            </a:r>
          </a:p>
          <a:p>
            <a:pPr marL="285750" indent="-285750" algn="r" rtl="1">
              <a:lnSpc>
                <a:spcPct val="150000"/>
              </a:lnSpc>
              <a:buFont typeface="Arial" panose="020B0604020202020204" pitchFamily="34" charset="0"/>
              <a:buChar char="•"/>
            </a:pPr>
            <a:r>
              <a:rPr lang="ar-MA" dirty="0"/>
              <a:t>لسهرعلىاحتراممقتضياتالنصوصالتشريعيةوالتنظيميةالمتعلقةبالمحافظةعلىالمواردالبحرية،لاسيمافيإطار</a:t>
            </a:r>
            <a:r>
              <a:rPr lang="ar-MA" dirty="0" smtClean="0"/>
              <a:t/>
            </a:r>
            <a:br>
              <a:rPr lang="ar-MA" dirty="0" smtClean="0"/>
            </a:br>
            <a:r>
              <a:rPr lang="ar-MA" dirty="0" smtClean="0"/>
              <a:t>محاربة الصيد غير القانوني وغير المصرح به </a:t>
            </a:r>
            <a:r>
              <a:rPr lang="ar-MA" dirty="0" err="1" smtClean="0"/>
              <a:t>وغيرالمنظم</a:t>
            </a:r>
            <a:r>
              <a:rPr lang="ar-MA" dirty="0" smtClean="0"/>
              <a:t>؛</a:t>
            </a:r>
          </a:p>
          <a:p>
            <a:pPr marL="285750" indent="-285750" algn="r" rtl="1">
              <a:lnSpc>
                <a:spcPct val="150000"/>
              </a:lnSpc>
              <a:buFont typeface="Arial" panose="020B0604020202020204" pitchFamily="34" charset="0"/>
              <a:buChar char="•"/>
            </a:pPr>
            <a:r>
              <a:rPr lang="ar-MA" dirty="0" smtClean="0"/>
              <a:t>دراسة الملفات ا لمتعلقة بحالات الإخلال بمقتضيات النصوص التشريعية  والتنظيمية المتعلقة بالمحافظة على الموارد</a:t>
            </a:r>
            <a:br>
              <a:rPr lang="ar-MA" dirty="0" smtClean="0"/>
            </a:br>
            <a:r>
              <a:rPr lang="ar-MA" dirty="0"/>
              <a:t>البحرية</a:t>
            </a:r>
            <a:r>
              <a:rPr lang="ar-MA" dirty="0" smtClean="0"/>
              <a:t>؛</a:t>
            </a:r>
          </a:p>
          <a:p>
            <a:pPr marL="285750" indent="-285750" algn="r" rtl="1">
              <a:lnSpc>
                <a:spcPct val="150000"/>
              </a:lnSpc>
              <a:buFont typeface="Arial" panose="020B0604020202020204" pitchFamily="34" charset="0"/>
              <a:buChar char="•"/>
            </a:pPr>
            <a:r>
              <a:rPr lang="ar-MA" dirty="0" smtClean="0"/>
              <a:t>تتبع ومراقبة سف </a:t>
            </a:r>
            <a:r>
              <a:rPr lang="ar-MA" dirty="0" err="1" smtClean="0"/>
              <a:t>نالصيد</a:t>
            </a:r>
            <a:r>
              <a:rPr lang="ar-MA" dirty="0" smtClean="0"/>
              <a:t> الوطنية والأجنبية المرخص لها بالصيد، بواسطة نظام تحديد موقع ورصد سفن الصيد البحري</a:t>
            </a:r>
            <a:br>
              <a:rPr lang="ar-MA" dirty="0" smtClean="0"/>
            </a:br>
            <a:r>
              <a:rPr lang="ar-MA" dirty="0" smtClean="0"/>
              <a:t>عبر الأقمار الاصطناعية</a:t>
            </a:r>
            <a:r>
              <a:rPr lang="ar-MA" dirty="0"/>
              <a:t>.</a:t>
            </a:r>
          </a:p>
          <a:p>
            <a:pPr algn="r" rtl="1"/>
            <a:endParaRPr lang="ar-MA" dirty="0" smtClean="0"/>
          </a:p>
          <a:p>
            <a:pPr algn="r" rtl="1"/>
            <a:endParaRPr lang="fr-FR" dirty="0"/>
          </a:p>
        </p:txBody>
      </p:sp>
    </p:spTree>
    <p:extLst>
      <p:ext uri="{BB962C8B-B14F-4D97-AF65-F5344CB8AC3E}">
        <p14:creationId xmlns:p14="http://schemas.microsoft.com/office/powerpoint/2010/main" val="34943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BB556-766C-4885-A264-7290B2A347AD}" type="slidenum">
              <a:rPr lang="fr-FR" smtClean="0"/>
              <a:t>9</a:t>
            </a:fld>
            <a:endParaRPr lang="fr-FR"/>
          </a:p>
        </p:txBody>
      </p:sp>
      <p:pic>
        <p:nvPicPr>
          <p:cNvPr id="10" name="Picture 8" descr="http://www.mpm.gov.ma/wps/wcm/connect/dbb0b7e5-de37-419d-ace6-5dadf5499632/INRH.jpg?MOD=AJPERES&amp;CACHEID=dbb0b7e5-de37-419d-ace6-5dadf5499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81" y="2289174"/>
            <a:ext cx="2238375" cy="10191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66916" y="3163398"/>
            <a:ext cx="1354504" cy="830997"/>
          </a:xfrm>
          <a:prstGeom prst="homePlate">
            <a:avLst/>
          </a:prstGeom>
          <a:noFill/>
          <a:ln>
            <a:solidFill>
              <a:schemeClr val="tx2"/>
            </a:solidFill>
          </a:ln>
        </p:spPr>
        <p:txBody>
          <a:bodyPr wrap="square" rtlCol="0">
            <a:spAutoFit/>
          </a:bodyPr>
          <a:lstStyle/>
          <a:p>
            <a:r>
              <a:rPr lang="fr-FR" sz="1600" b="1" dirty="0" smtClean="0"/>
              <a:t>Direction de la pêche Maritime</a:t>
            </a:r>
            <a:endParaRPr lang="fr-FR" sz="1600" b="1" dirty="0"/>
          </a:p>
        </p:txBody>
      </p:sp>
      <p:grpSp>
        <p:nvGrpSpPr>
          <p:cNvPr id="19" name="Groupe 18"/>
          <p:cNvGrpSpPr/>
          <p:nvPr/>
        </p:nvGrpSpPr>
        <p:grpSpPr>
          <a:xfrm>
            <a:off x="1880588" y="2102928"/>
            <a:ext cx="8426548" cy="2834883"/>
            <a:chOff x="2224219" y="2153590"/>
            <a:chExt cx="8426548" cy="2834883"/>
          </a:xfrm>
        </p:grpSpPr>
        <p:grpSp>
          <p:nvGrpSpPr>
            <p:cNvPr id="18" name="Groupe 17"/>
            <p:cNvGrpSpPr/>
            <p:nvPr/>
          </p:nvGrpSpPr>
          <p:grpSpPr>
            <a:xfrm>
              <a:off x="2224219" y="2215845"/>
              <a:ext cx="7967244" cy="2772628"/>
              <a:chOff x="2224219" y="2215845"/>
              <a:chExt cx="7967244" cy="2772628"/>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19" y="2215845"/>
                <a:ext cx="3603009" cy="277262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758" y="2215845"/>
                <a:ext cx="4083705" cy="2772628"/>
              </a:xfrm>
              <a:prstGeom prst="rect">
                <a:avLst/>
              </a:prstGeom>
            </p:spPr>
          </p:pic>
          <p:sp>
            <p:nvSpPr>
              <p:cNvPr id="5" name="ZoneTexte 4"/>
              <p:cNvSpPr txBox="1"/>
              <p:nvPr/>
            </p:nvSpPr>
            <p:spPr>
              <a:xfrm>
                <a:off x="2382786" y="4499785"/>
                <a:ext cx="3002507" cy="369332"/>
              </a:xfrm>
              <a:prstGeom prst="rect">
                <a:avLst/>
              </a:prstGeom>
              <a:solidFill>
                <a:schemeClr val="tx2"/>
              </a:solidFill>
            </p:spPr>
            <p:txBody>
              <a:bodyPr wrap="square" rtlCol="0">
                <a:spAutoFit/>
              </a:bodyPr>
              <a:lstStyle/>
              <a:p>
                <a:r>
                  <a:rPr lang="fr-FR" b="1" dirty="0" smtClean="0">
                    <a:solidFill>
                      <a:srgbClr val="002060"/>
                    </a:solidFill>
                  </a:rPr>
                  <a:t>RESSOURCES HALIEUTIQUES</a:t>
                </a:r>
                <a:endParaRPr lang="fr-FR" b="1" dirty="0">
                  <a:solidFill>
                    <a:srgbClr val="002060"/>
                  </a:solidFill>
                </a:endParaRPr>
              </a:p>
            </p:txBody>
          </p:sp>
          <p:sp>
            <p:nvSpPr>
              <p:cNvPr id="6" name="ZoneTexte 5"/>
              <p:cNvSpPr txBox="1"/>
              <p:nvPr/>
            </p:nvSpPr>
            <p:spPr>
              <a:xfrm>
                <a:off x="4285032" y="4144635"/>
                <a:ext cx="1542196" cy="369332"/>
              </a:xfrm>
              <a:prstGeom prst="rect">
                <a:avLst/>
              </a:prstGeom>
              <a:solidFill>
                <a:schemeClr val="bg1">
                  <a:lumMod val="95000"/>
                  <a:alpha val="44000"/>
                </a:schemeClr>
              </a:solidFill>
            </p:spPr>
            <p:txBody>
              <a:bodyPr wrap="square" rtlCol="0">
                <a:spAutoFit/>
              </a:bodyPr>
              <a:lstStyle/>
              <a:p>
                <a:pPr algn="r" rtl="1"/>
                <a:r>
                  <a:rPr lang="ar-MA" b="1" dirty="0" smtClean="0">
                    <a:solidFill>
                      <a:srgbClr val="002060"/>
                    </a:solidFill>
                  </a:rPr>
                  <a:t>الموارد البحرية</a:t>
                </a:r>
                <a:endParaRPr lang="fr-FR" b="1" dirty="0">
                  <a:solidFill>
                    <a:srgbClr val="002060"/>
                  </a:solidFill>
                </a:endParaRPr>
              </a:p>
            </p:txBody>
          </p:sp>
          <p:sp>
            <p:nvSpPr>
              <p:cNvPr id="7" name="Rectangle 6"/>
              <p:cNvSpPr/>
              <p:nvPr/>
            </p:nvSpPr>
            <p:spPr>
              <a:xfrm>
                <a:off x="8811687" y="4474252"/>
                <a:ext cx="1170513" cy="369332"/>
              </a:xfrm>
              <a:prstGeom prst="rect">
                <a:avLst/>
              </a:prstGeom>
              <a:solidFill>
                <a:schemeClr val="accent1">
                  <a:lumMod val="20000"/>
                  <a:lumOff val="80000"/>
                </a:schemeClr>
              </a:solidFill>
            </p:spPr>
            <p:txBody>
              <a:bodyPr wrap="none">
                <a:spAutoFit/>
              </a:bodyPr>
              <a:lstStyle/>
              <a:p>
                <a:r>
                  <a:rPr lang="fr-FR" b="1" dirty="0" err="1" smtClean="0">
                    <a:solidFill>
                      <a:srgbClr val="002060"/>
                    </a:solidFill>
                  </a:rPr>
                  <a:t>البيئة</a:t>
                </a:r>
                <a:r>
                  <a:rPr lang="fr-FR" b="1" dirty="0" smtClean="0">
                    <a:solidFill>
                      <a:srgbClr val="002060"/>
                    </a:solidFill>
                  </a:rPr>
                  <a:t> </a:t>
                </a:r>
                <a:r>
                  <a:rPr lang="fr-FR" b="1" dirty="0" err="1" smtClean="0">
                    <a:solidFill>
                      <a:srgbClr val="002060"/>
                    </a:solidFill>
                  </a:rPr>
                  <a:t>البحرية</a:t>
                </a:r>
                <a:endParaRPr lang="fr-FR" b="1" dirty="0">
                  <a:solidFill>
                    <a:srgbClr val="002060"/>
                  </a:solidFill>
                </a:endParaRPr>
              </a:p>
            </p:txBody>
          </p:sp>
          <p:sp>
            <p:nvSpPr>
              <p:cNvPr id="8" name="ZoneTexte 7"/>
              <p:cNvSpPr txBox="1"/>
              <p:nvPr/>
            </p:nvSpPr>
            <p:spPr>
              <a:xfrm>
                <a:off x="6183229" y="4267060"/>
                <a:ext cx="1830522" cy="646331"/>
              </a:xfrm>
              <a:prstGeom prst="rect">
                <a:avLst/>
              </a:prstGeom>
              <a:solidFill>
                <a:schemeClr val="tx2"/>
              </a:solidFill>
            </p:spPr>
            <p:txBody>
              <a:bodyPr wrap="square" rtlCol="0">
                <a:spAutoFit/>
              </a:bodyPr>
              <a:lstStyle/>
              <a:p>
                <a:pPr algn="ctr"/>
                <a:r>
                  <a:rPr lang="fr-FR" b="1" dirty="0" smtClean="0">
                    <a:solidFill>
                      <a:srgbClr val="002060"/>
                    </a:solidFill>
                  </a:rPr>
                  <a:t>Environnement marin</a:t>
                </a:r>
                <a:endParaRPr lang="fr-FR" b="1" dirty="0">
                  <a:solidFill>
                    <a:srgbClr val="002060"/>
                  </a:solidFill>
                </a:endParaRPr>
              </a:p>
            </p:txBody>
          </p:sp>
        </p:grpSp>
        <p:sp>
          <p:nvSpPr>
            <p:cNvPr id="17" name="Rectangle 16"/>
            <p:cNvSpPr/>
            <p:nvPr/>
          </p:nvSpPr>
          <p:spPr>
            <a:xfrm>
              <a:off x="2224219" y="2153590"/>
              <a:ext cx="8426548" cy="277262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02060"/>
                </a:solidFill>
              </a:endParaRPr>
            </a:p>
          </p:txBody>
        </p:sp>
      </p:grpSp>
      <p:grpSp>
        <p:nvGrpSpPr>
          <p:cNvPr id="25" name="Groupe 24"/>
          <p:cNvGrpSpPr/>
          <p:nvPr/>
        </p:nvGrpSpPr>
        <p:grpSpPr>
          <a:xfrm>
            <a:off x="2864195" y="2498258"/>
            <a:ext cx="6140313" cy="1524000"/>
            <a:chOff x="2911624" y="2510420"/>
            <a:chExt cx="6140313" cy="1524000"/>
          </a:xfrm>
        </p:grpSpPr>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987" y="2510420"/>
              <a:ext cx="3028950" cy="1514475"/>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1624" y="2510420"/>
              <a:ext cx="3000375" cy="1524000"/>
            </a:xfrm>
            <a:prstGeom prst="rect">
              <a:avLst/>
            </a:prstGeom>
          </p:spPr>
        </p:pic>
      </p:grpSp>
      <p:sp>
        <p:nvSpPr>
          <p:cNvPr id="21" name="Flèche vers le haut 20"/>
          <p:cNvSpPr/>
          <p:nvPr/>
        </p:nvSpPr>
        <p:spPr>
          <a:xfrm>
            <a:off x="5405266" y="1637277"/>
            <a:ext cx="459304" cy="771067"/>
          </a:xfrm>
          <a:prstGeom prst="upArrow">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4169925" y="591689"/>
            <a:ext cx="2954206" cy="745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Direction de contrôle des activités de la pêche</a:t>
            </a:r>
            <a:endParaRPr lang="fr-FR" dirty="0"/>
          </a:p>
        </p:txBody>
      </p:sp>
      <p:sp>
        <p:nvSpPr>
          <p:cNvPr id="24" name="Flèche vers le bas 23"/>
          <p:cNvSpPr/>
          <p:nvPr/>
        </p:nvSpPr>
        <p:spPr>
          <a:xfrm>
            <a:off x="5120641" y="3903293"/>
            <a:ext cx="1345248" cy="1625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7" descr="http://www.mpm.gov.ma/wps/wcm/connect/e189b8e9-1358-4103-8ccf-feebdb58c85e/ONP.jpg?MOD=AJPERES&amp;CACHEID=e189b8e9-1358-4103-8ccf-feebdb58c85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489" y="5528599"/>
            <a:ext cx="2228850" cy="100965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4285032" y="2993068"/>
            <a:ext cx="3927757" cy="923330"/>
          </a:xfrm>
          <a:prstGeom prst="rect">
            <a:avLst/>
          </a:prstGeom>
          <a:noFill/>
        </p:spPr>
        <p:txBody>
          <a:bodyPr wrap="square" rtlCol="0">
            <a:spAutoFit/>
          </a:bodyPr>
          <a:lstStyle/>
          <a:p>
            <a:r>
              <a:rPr lang="fr-FR" b="1" dirty="0" smtClean="0"/>
              <a:t>Débarquement</a:t>
            </a:r>
          </a:p>
          <a:p>
            <a:pPr algn="r" rtl="1"/>
            <a:r>
              <a:rPr lang="ar-MA" b="1" dirty="0" smtClean="0"/>
              <a:t>التفريغ</a:t>
            </a:r>
            <a:endParaRPr lang="fr-FR" b="1" dirty="0" smtClean="0"/>
          </a:p>
          <a:p>
            <a:endParaRPr lang="fr-FR" b="1" dirty="0"/>
          </a:p>
        </p:txBody>
      </p:sp>
      <p:pic>
        <p:nvPicPr>
          <p:cNvPr id="29" name="Imag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8336" y="4051643"/>
            <a:ext cx="2771775" cy="1647825"/>
          </a:xfrm>
          <a:prstGeom prst="rect">
            <a:avLst/>
          </a:prstGeom>
        </p:spPr>
      </p:pic>
      <p:pic>
        <p:nvPicPr>
          <p:cNvPr id="30" name="Imag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1342" y="3962616"/>
            <a:ext cx="2543175" cy="1800225"/>
          </a:xfrm>
          <a:prstGeom prst="rect">
            <a:avLst/>
          </a:prstGeom>
        </p:spPr>
      </p:pic>
      <p:sp>
        <p:nvSpPr>
          <p:cNvPr id="27" name="Rectangle 26"/>
          <p:cNvSpPr/>
          <p:nvPr/>
        </p:nvSpPr>
        <p:spPr>
          <a:xfrm>
            <a:off x="4560339" y="5257562"/>
            <a:ext cx="6703137" cy="1600438"/>
          </a:xfrm>
          <a:prstGeom prst="rect">
            <a:avLst/>
          </a:prstGeom>
        </p:spPr>
        <p:txBody>
          <a:bodyPr wrap="square">
            <a:spAutoFit/>
          </a:bodyPr>
          <a:lstStyle/>
          <a:p>
            <a:pPr marL="285750" lvl="0" indent="-285750">
              <a:buFont typeface="Arial" panose="020B0604020202020204" pitchFamily="34" charset="0"/>
              <a:buChar char="•"/>
            </a:pPr>
            <a:r>
              <a:rPr lang="fr-FR" sz="1600" b="1" dirty="0" smtClean="0"/>
              <a:t>La promotion de la consommation interne du poisson.</a:t>
            </a:r>
            <a:endParaRPr lang="fr-FR" sz="1600" b="1" u="none" dirty="0" smtClean="0">
              <a:solidFill>
                <a:schemeClr val="tx1"/>
              </a:solidFill>
            </a:endParaRPr>
          </a:p>
          <a:p>
            <a:pPr marL="285750" lvl="0" indent="-285750">
              <a:buFont typeface="Arial" panose="020B0604020202020204" pitchFamily="34" charset="0"/>
              <a:buChar char="•"/>
            </a:pPr>
            <a:r>
              <a:rPr lang="fr-FR" sz="1600" b="1" dirty="0" smtClean="0">
                <a:solidFill>
                  <a:schemeClr val="tx1"/>
                </a:solidFill>
              </a:rPr>
              <a:t>Préserver la qualité et assurer une meilleure valorisation des produits de la pêche transitant par les halles ;</a:t>
            </a:r>
          </a:p>
          <a:p>
            <a:pPr marL="285750" lvl="0" indent="-285750">
              <a:buFont typeface="Arial" panose="020B0604020202020204" pitchFamily="34" charset="0"/>
              <a:buChar char="•"/>
            </a:pPr>
            <a:r>
              <a:rPr lang="fr-FR" sz="1600" b="1" dirty="0" smtClean="0">
                <a:solidFill>
                  <a:schemeClr val="tx1"/>
                </a:solidFill>
              </a:rPr>
              <a:t>Renforcer et mettre à niveau les circuits de distribution ;</a:t>
            </a:r>
            <a:endParaRPr lang="fr-FR" sz="1600" b="1" dirty="0" smtClean="0"/>
          </a:p>
          <a:p>
            <a:pPr marL="285750" lvl="0" indent="-285750">
              <a:buFont typeface="Arial" panose="020B0604020202020204" pitchFamily="34" charset="0"/>
              <a:buChar char="•"/>
            </a:pPr>
            <a:r>
              <a:rPr lang="fr-FR" sz="1600" b="1" dirty="0" smtClean="0">
                <a:solidFill>
                  <a:schemeClr val="tx1"/>
                </a:solidFill>
              </a:rPr>
              <a:t>Favoriser une meilleure adéquation entre l’offre et la demande.</a:t>
            </a:r>
          </a:p>
          <a:p>
            <a:pPr marL="285750" lvl="0" indent="-285750">
              <a:buFont typeface="Arial" panose="020B0604020202020204" pitchFamily="34" charset="0"/>
              <a:buChar char="•"/>
            </a:pPr>
            <a:r>
              <a:rPr lang="fr-FR" sz="1600" b="1" dirty="0" smtClean="0">
                <a:solidFill>
                  <a:schemeClr val="tx1"/>
                </a:solidFill>
              </a:rPr>
              <a:t>Moderniser les moyens de manutention</a:t>
            </a:r>
            <a:endParaRPr lang="fr-FR" sz="1600" b="1" dirty="0">
              <a:solidFill>
                <a:schemeClr val="tx1"/>
              </a:solidFill>
            </a:endParaRPr>
          </a:p>
        </p:txBody>
      </p:sp>
      <p:sp>
        <p:nvSpPr>
          <p:cNvPr id="31" name="Rectangle 30"/>
          <p:cNvSpPr/>
          <p:nvPr/>
        </p:nvSpPr>
        <p:spPr>
          <a:xfrm>
            <a:off x="-315085" y="5435228"/>
            <a:ext cx="3410595" cy="1323439"/>
          </a:xfrm>
          <a:prstGeom prst="rect">
            <a:avLst/>
          </a:prstGeom>
          <a:solidFill>
            <a:schemeClr val="accent3">
              <a:lumMod val="60000"/>
              <a:lumOff val="40000"/>
            </a:schemeClr>
          </a:solidFill>
        </p:spPr>
        <p:txBody>
          <a:bodyPr wrap="square">
            <a:spAutoFit/>
          </a:bodyPr>
          <a:lstStyle/>
          <a:p>
            <a:pPr lvl="0" algn="r" rtl="1"/>
            <a:r>
              <a:rPr lang="ar-MA" sz="1600" b="1" dirty="0" smtClean="0"/>
              <a:t>تحديث </a:t>
            </a:r>
            <a:r>
              <a:rPr lang="ar-MA" sz="1600" b="1" dirty="0"/>
              <a:t>أدوات الإنتاج</a:t>
            </a:r>
          </a:p>
          <a:p>
            <a:pPr lvl="0" algn="r" rtl="1"/>
            <a:r>
              <a:rPr lang="ar-MA" sz="1600" b="1" dirty="0" smtClean="0"/>
              <a:t>تنظيم </a:t>
            </a:r>
            <a:r>
              <a:rPr lang="ar-MA" sz="1600" b="1" dirty="0"/>
              <a:t>وتطوير شبكة تسويق المأكولات البحرية</a:t>
            </a:r>
          </a:p>
          <a:p>
            <a:pPr lvl="0" algn="r" rtl="1"/>
            <a:r>
              <a:rPr lang="ar-MA" sz="1600" b="1" dirty="0" smtClean="0"/>
              <a:t>تطوير </a:t>
            </a:r>
            <a:r>
              <a:rPr lang="ar-MA" sz="1600" b="1" dirty="0"/>
              <a:t>الصيد </a:t>
            </a:r>
            <a:r>
              <a:rPr lang="ar-MA" sz="1600" b="1" dirty="0" err="1"/>
              <a:t>االتقليدي</a:t>
            </a:r>
            <a:r>
              <a:rPr lang="ar-MA" sz="1600" b="1" dirty="0"/>
              <a:t> والإشراف عليه</a:t>
            </a:r>
          </a:p>
          <a:p>
            <a:pPr lvl="0" algn="r" rtl="1"/>
            <a:r>
              <a:rPr lang="ar-MA" sz="1600" b="1" dirty="0" smtClean="0"/>
              <a:t>تشجيع </a:t>
            </a:r>
            <a:r>
              <a:rPr lang="ar-MA" sz="1600" b="1" dirty="0"/>
              <a:t>الاستهلاك الداخلي للأسماك</a:t>
            </a:r>
          </a:p>
          <a:p>
            <a:pPr lvl="0" algn="r" rtl="1"/>
            <a:r>
              <a:rPr lang="ar-MA" sz="1600" b="1" dirty="0" smtClean="0"/>
              <a:t>التمكن </a:t>
            </a:r>
            <a:r>
              <a:rPr lang="ar-MA" sz="1600" b="1" dirty="0"/>
              <a:t>من المعلومات التجارية</a:t>
            </a:r>
          </a:p>
        </p:txBody>
      </p:sp>
    </p:spTree>
    <p:extLst>
      <p:ext uri="{BB962C8B-B14F-4D97-AF65-F5344CB8AC3E}">
        <p14:creationId xmlns:p14="http://schemas.microsoft.com/office/powerpoint/2010/main" val="9612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2129</Words>
  <Application>Microsoft Office PowerPoint</Application>
  <PresentationFormat>Grand écran</PresentationFormat>
  <Paragraphs>355</Paragraphs>
  <Slides>27</Slides>
  <Notes>3</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27</vt:i4>
      </vt:variant>
    </vt:vector>
  </HeadingPairs>
  <TitlesOfParts>
    <vt:vector size="42" baseType="lpstr">
      <vt:lpstr>MS PGothic</vt:lpstr>
      <vt:lpstr>Aharoni</vt:lpstr>
      <vt:lpstr>Arabic Typesetting</vt:lpstr>
      <vt:lpstr>Arial</vt:lpstr>
      <vt:lpstr>Calibri</vt:lpstr>
      <vt:lpstr>Calibri Light</vt:lpstr>
      <vt:lpstr>Century Gothic</vt:lpstr>
      <vt:lpstr>Corbel</vt:lpstr>
      <vt:lpstr>Garamond</vt:lpstr>
      <vt:lpstr>Helvetica Light</vt:lpstr>
      <vt:lpstr>Helvetica light(En-têtes)</vt:lpstr>
      <vt:lpstr>Myriad Pro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Cadre juridique et institutionnel</vt:lpstr>
      <vt:lpstr>Cadre juridique et institutionnel</vt:lpstr>
      <vt:lpstr>Cadre juridique et institutionnel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Administrateur</cp:lastModifiedBy>
  <cp:revision>21</cp:revision>
  <dcterms:created xsi:type="dcterms:W3CDTF">2021-10-13T20:46:41Z</dcterms:created>
  <dcterms:modified xsi:type="dcterms:W3CDTF">2023-09-20T15:14:45Z</dcterms:modified>
</cp:coreProperties>
</file>