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80" r:id="rId1"/>
  </p:sldMasterIdLst>
  <p:notesMasterIdLst>
    <p:notesMasterId r:id="rId21"/>
  </p:notesMasterIdLst>
  <p:sldIdLst>
    <p:sldId id="256" r:id="rId2"/>
    <p:sldId id="299" r:id="rId3"/>
    <p:sldId id="300" r:id="rId4"/>
    <p:sldId id="291" r:id="rId5"/>
    <p:sldId id="292" r:id="rId6"/>
    <p:sldId id="290" r:id="rId7"/>
    <p:sldId id="301" r:id="rId8"/>
    <p:sldId id="302" r:id="rId9"/>
    <p:sldId id="304" r:id="rId10"/>
    <p:sldId id="271" r:id="rId11"/>
    <p:sldId id="311" r:id="rId12"/>
    <p:sldId id="312" r:id="rId13"/>
    <p:sldId id="314" r:id="rId14"/>
    <p:sldId id="296" r:id="rId15"/>
    <p:sldId id="305" r:id="rId16"/>
    <p:sldId id="317" r:id="rId17"/>
    <p:sldId id="306" r:id="rId18"/>
    <p:sldId id="315" r:id="rId19"/>
    <p:sldId id="318" r:id="rId20"/>
  </p:sldIdLst>
  <p:sldSz cx="9144000" cy="6858000" type="screen4x3"/>
  <p:notesSz cx="6797675" cy="9926638"/>
  <p:defaultTextStyle>
    <a:defPPr>
      <a:defRPr lang="fr-FR"/>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Book" panose="020B05030201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Book" panose="020B05030201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Book" panose="020B05030201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Book" panose="020B05030201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Book" panose="020B05030201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Book" panose="020B05030201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Book" panose="020B05030201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Book" panose="020B05030201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4"/>
    <p:restoredTop sz="84903" autoAdjust="0"/>
  </p:normalViewPr>
  <p:slideViewPr>
    <p:cSldViewPr showGuides="1">
      <p:cViewPr>
        <p:scale>
          <a:sx n="77" d="100"/>
          <a:sy n="77" d="100"/>
        </p:scale>
        <p:origin x="1206" y="-504"/>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Franklin Gothic Book" panose="020B0503020102020204" pitchFamily="34" charset="0"/>
              <a:ea typeface="+mn-ea"/>
              <a:cs typeface="+mn-cs"/>
            </a:endParaRP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572091A-E1EC-43B4-A263-40C8A4AD399D}" type="datetimeFigureOut">
              <a:rPr kumimoji="0" lang="fr-FR" sz="1200" b="0" i="0" u="none" strike="noStrike" kern="1200" cap="none" spc="0" normalizeH="0" baseline="0" noProof="0">
                <a:ln>
                  <a:noFill/>
                </a:ln>
                <a:solidFill>
                  <a:schemeClr val="tx1"/>
                </a:solidFill>
                <a:effectLst/>
                <a:uLnTx/>
                <a:uFillTx/>
                <a:latin typeface="Franklin Gothic Book" panose="020B0503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19/09/2023</a:t>
            </a:fld>
            <a:endParaRPr kumimoji="0" lang="fr-FR" sz="1200" b="0" i="0" u="none" strike="noStrike" kern="1200" cap="none" spc="0" normalizeH="0" baseline="0" noProof="0">
              <a:ln>
                <a:noFill/>
              </a:ln>
              <a:solidFill>
                <a:schemeClr val="tx1"/>
              </a:solidFill>
              <a:effectLst/>
              <a:uLnTx/>
              <a:uFillTx/>
              <a:latin typeface="Franklin Gothic Book" panose="020B0503020102020204" pitchFamily="34" charset="0"/>
              <a:ea typeface="+mn-ea"/>
              <a:cs typeface="+mn-cs"/>
            </a:endParaRP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fr-FR"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mn-lt"/>
                <a:ea typeface="+mn-ea"/>
                <a:cs typeface="+mn-cs"/>
              </a:rPr>
              <a:t>Cliquez pour modifier les styles du texte du masque</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mn-lt"/>
                <a:ea typeface="+mn-ea"/>
                <a:cs typeface="+mn-cs"/>
              </a:rPr>
              <a:t>Deuxième niveau</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mn-lt"/>
                <a:ea typeface="+mn-ea"/>
                <a:cs typeface="+mn-cs"/>
              </a:rPr>
              <a:t>Troisième niveau</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mn-lt"/>
                <a:ea typeface="+mn-ea"/>
                <a:cs typeface="+mn-cs"/>
              </a:rPr>
              <a:t>Quatrième niveau</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mn-lt"/>
                <a:ea typeface="+mn-ea"/>
                <a:cs typeface="+mn-cs"/>
              </a:rP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Franklin Gothic Book" panose="020B0503020102020204" pitchFamily="34" charset="0"/>
              <a:ea typeface="+mn-ea"/>
              <a:cs typeface="+mn-cs"/>
            </a:endParaRP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p>
            <a:pPr lvl="0" algn="r" eaLnBrk="1" hangingPunct="1">
              <a:buNone/>
            </a:pPr>
            <a:fld id="{9A0DB2DC-4C9A-4742-B13C-FB6460FD3503}" type="slidenum">
              <a:rPr lang="fr-FR" sz="1200" dirty="0"/>
              <a:pPr lvl="0" algn="r" eaLnBrk="1" hangingPunct="1">
                <a:buNone/>
              </a:pPr>
              <a:t>‹N°›</a:t>
            </a:fld>
            <a:endParaRPr lang="fr-FR" sz="1200" dirty="0"/>
          </a:p>
        </p:txBody>
      </p:sp>
    </p:spTree>
    <p:extLst>
      <p:ext uri="{BB962C8B-B14F-4D97-AF65-F5344CB8AC3E}">
        <p14:creationId xmlns:p14="http://schemas.microsoft.com/office/powerpoint/2010/main" val="24139800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222568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454211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176816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a:solidFill>
              <a:srgbClr val="000000">
                <a:alpha val="100000"/>
              </a:srgbClr>
            </a:solidFill>
            <a:miter lim="800000"/>
          </a:ln>
        </p:spPr>
      </p:sp>
      <p:sp>
        <p:nvSpPr>
          <p:cNvPr id="26627" name="Espace réservé des commentaires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dirty="0"/>
          </a:p>
          <a:p>
            <a:pPr lvl="0" eaLnBrk="1" hangingPunct="1">
              <a:spcBef>
                <a:spcPct val="0"/>
              </a:spcBef>
            </a:pPr>
            <a:endParaRPr dirty="0"/>
          </a:p>
        </p:txBody>
      </p:sp>
      <p:sp>
        <p:nvSpPr>
          <p:cNvPr id="26628" name="Espace réservé du numéro de diapositive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fld id="{9A0DB2DC-4C9A-4742-B13C-FB6460FD3503}" type="slidenum">
              <a:rPr lang="fr-FR" sz="1200" dirty="0"/>
              <a:pPr lvl="0" algn="r" eaLnBrk="1" hangingPunct="1"/>
              <a:t>2</a:t>
            </a:fld>
            <a:endParaRPr lang="fr-FR" sz="1200" dirty="0"/>
          </a:p>
        </p:txBody>
      </p:sp>
    </p:spTree>
    <p:extLst>
      <p:ext uri="{BB962C8B-B14F-4D97-AF65-F5344CB8AC3E}">
        <p14:creationId xmlns:p14="http://schemas.microsoft.com/office/powerpoint/2010/main" val="223200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29336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a:solidFill>
              <a:srgbClr val="000000">
                <a:alpha val="100000"/>
              </a:srgbClr>
            </a:solidFill>
            <a:miter lim="800000"/>
          </a:ln>
        </p:spPr>
      </p:sp>
      <p:sp>
        <p:nvSpPr>
          <p:cNvPr id="27651" name="Espace réservé des commentaires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dirty="0"/>
          </a:p>
          <a:p>
            <a:pPr lvl="0" eaLnBrk="1" hangingPunct="1">
              <a:spcBef>
                <a:spcPct val="0"/>
              </a:spcBef>
            </a:pPr>
            <a:endParaRPr dirty="0"/>
          </a:p>
        </p:txBody>
      </p:sp>
      <p:sp>
        <p:nvSpPr>
          <p:cNvPr id="27652" name="Espace réservé du numéro de diapositive 3"/>
          <p:cNvSpPr txBox="1">
            <a:spLocks noGrp="1"/>
          </p:cNvSpPr>
          <p:nvPr>
            <p:ph type="sldNum" sz="quarter"/>
          </p:nvPr>
        </p:nvSpPr>
        <p:spPr>
          <a:xfrm>
            <a:off x="3850443" y="9428583"/>
            <a:ext cx="2945659" cy="496332"/>
          </a:xfrm>
          <a:prstGeom prst="rect">
            <a:avLst/>
          </a:prstGeom>
          <a:noFill/>
          <a:ln w="9525">
            <a:noFill/>
          </a:ln>
        </p:spPr>
        <p:txBody>
          <a:bodyPr anchor="b" anchorCtr="0"/>
          <a:lstStyle/>
          <a:p>
            <a:pPr lvl="0" algn="r" eaLnBrk="1" hangingPunct="1"/>
            <a:fld id="{9A0DB2DC-4C9A-4742-B13C-FB6460FD3503}" type="slidenum">
              <a:rPr lang="fr-FR" sz="1200" dirty="0"/>
              <a:pPr lvl="0" algn="r" eaLnBrk="1" hangingPunct="1"/>
              <a:t>4</a:t>
            </a:fld>
            <a:endParaRPr lang="fr-FR" sz="1200" dirty="0"/>
          </a:p>
        </p:txBody>
      </p:sp>
    </p:spTree>
    <p:extLst>
      <p:ext uri="{BB962C8B-B14F-4D97-AF65-F5344CB8AC3E}">
        <p14:creationId xmlns:p14="http://schemas.microsoft.com/office/powerpoint/2010/main" val="347241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9525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2196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6766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413170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301072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defRPr/>
            </a:pPr>
            <a:fld id="{94E04ED8-03EB-41EA-ACD5-76BFF6301062}"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17" name="Espace réservé du pied de page 16"/>
          <p:cNvSpPr>
            <a:spLocks noGrp="1"/>
          </p:cNvSpPr>
          <p:nvPr>
            <p:ph type="ftr" sz="quarter" idx="11"/>
          </p:nvPr>
        </p:nvSpPr>
        <p:spPr>
          <a:xfrm>
            <a:off x="2898648" y="6355080"/>
            <a:ext cx="347472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29" name="Espace réservé du numéro de diapositive 28"/>
          <p:cNvSpPr>
            <a:spLocks noGrp="1"/>
          </p:cNvSpPr>
          <p:nvPr>
            <p:ph type="sldNum" sz="quarter" idx="12"/>
          </p:nvPr>
        </p:nvSpPr>
        <p:spPr>
          <a:xfrm>
            <a:off x="1216152" y="6355080"/>
            <a:ext cx="1219200" cy="365760"/>
          </a:xfrm>
        </p:spPr>
        <p:txBody>
          <a:bodyPr/>
          <a:lstStyle/>
          <a:p>
            <a:pPr algn="r">
              <a:buNone/>
            </a:pPr>
            <a:fld id="{9A0DB2DC-4C9A-4742-B13C-FB6460FD3503}" type="slidenum">
              <a:rPr lang="fr-BE" altLang="x-none" smtClean="0"/>
              <a:pPr algn="r">
                <a:buNone/>
              </a:pPr>
              <a:t>‹N°›</a:t>
            </a:fld>
            <a:endParaRPr lang="fr-BE" altLang="x-none"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F043AD9-6FC2-4DAD-8675-8391C85D2FE1}"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pPr lvl="0" eaLnBrk="1" hangingPunct="1">
              <a:buNone/>
            </a:pPr>
            <a:fld id="{9A0DB2DC-4C9A-4742-B13C-FB6460FD3503}" type="slidenum">
              <a:rPr lang="fr-BE" altLang="x-none" smtClean="0">
                <a:latin typeface="Franklin Gothic Book" panose="020B0503020102020204" pitchFamily="34" charset="0"/>
              </a:rPr>
              <a:pPr lvl="0" eaLnBrk="1" hangingPunct="1">
                <a:buNone/>
              </a:pPr>
              <a:t>‹N°›</a:t>
            </a:fld>
            <a:endParaRPr lang="fr-BE" altLang="x-none" dirty="0">
              <a:latin typeface="Franklin Gothic Book" panose="020B05030201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F86957B-86C2-4733-B153-97B601E10561}"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pPr algn="r">
              <a:buNone/>
            </a:pPr>
            <a:fld id="{9A0DB2DC-4C9A-4742-B13C-FB6460FD3503}" type="slidenum">
              <a:rPr lang="fr-BE" altLang="x-none" smtClean="0"/>
              <a:pPr algn="r">
                <a:buNone/>
              </a:pPr>
              <a:t>‹N°›</a:t>
            </a:fld>
            <a:endParaRPr lang="fr-BE" altLang="x-none" dirty="0"/>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B1E2EB-9167-40F8-9ABC-55E7AD738540}"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p:txBody>
          <a:bodyPr/>
          <a:lstStyle/>
          <a:p>
            <a:pPr algn="r">
              <a:buNone/>
            </a:pPr>
            <a:fld id="{9A0DB2DC-4C9A-4742-B13C-FB6460FD3503}" type="slidenum">
              <a:rPr lang="fr-BE" altLang="x-none" smtClean="0"/>
              <a:pPr algn="r">
                <a:buNone/>
              </a:pPr>
              <a:t>‹N°›</a:t>
            </a:fld>
            <a:endParaRPr lang="fr-BE" altLang="x-none" dirty="0"/>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7FCF881-A442-4B0B-8D7B-472EE46D4E9A}"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5" name="Espace réservé du pied de page 4"/>
          <p:cNvSpPr>
            <a:spLocks noGrp="1"/>
          </p:cNvSpPr>
          <p:nvPr>
            <p:ph type="ftr" sz="quarter" idx="11"/>
          </p:nvPr>
        </p:nvSpPr>
        <p:spPr>
          <a:xfrm>
            <a:off x="2898648" y="6355080"/>
            <a:ext cx="347472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6" name="Espace réservé du numéro de diapositive 5"/>
          <p:cNvSpPr>
            <a:spLocks noGrp="1"/>
          </p:cNvSpPr>
          <p:nvPr>
            <p:ph type="sldNum" sz="quarter" idx="12"/>
          </p:nvPr>
        </p:nvSpPr>
        <p:spPr>
          <a:xfrm>
            <a:off x="1069848" y="6355080"/>
            <a:ext cx="1520952" cy="365760"/>
          </a:xfrm>
        </p:spPr>
        <p:txBody>
          <a:bodyPr/>
          <a:lstStyle/>
          <a:p>
            <a:pPr algn="r">
              <a:buNone/>
            </a:pPr>
            <a:fld id="{9A0DB2DC-4C9A-4742-B13C-FB6460FD3503}" type="slidenum">
              <a:rPr lang="fr-BE" altLang="x-none" smtClean="0"/>
              <a:pPr algn="r">
                <a:buNone/>
              </a:pPr>
              <a:t>‹N°›</a:t>
            </a:fld>
            <a:endParaRPr lang="fr-BE" altLang="x-none"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F043AD9-6FC2-4DAD-8675-8391C85D2FE1}"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6" name="Espace réservé du pied de page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7" name="Espace réservé du numéro de diapositive 6"/>
          <p:cNvSpPr>
            <a:spLocks noGrp="1"/>
          </p:cNvSpPr>
          <p:nvPr>
            <p:ph type="sldNum" sz="quarter" idx="12"/>
          </p:nvPr>
        </p:nvSpPr>
        <p:spPr/>
        <p:txBody>
          <a:bodyPr/>
          <a:lstStyle/>
          <a:p>
            <a:pPr lvl="0" eaLnBrk="1" hangingPunct="1">
              <a:buNone/>
            </a:pPr>
            <a:fld id="{9A0DB2DC-4C9A-4742-B13C-FB6460FD3503}" type="slidenum">
              <a:rPr lang="fr-BE" altLang="x-none" smtClean="0">
                <a:latin typeface="Franklin Gothic Book" panose="020B0503020102020204" pitchFamily="34" charset="0"/>
              </a:rPr>
              <a:pPr lvl="0" eaLnBrk="1" hangingPunct="1">
                <a:buNone/>
              </a:pPr>
              <a:t>‹N°›</a:t>
            </a:fld>
            <a:endParaRPr lang="fr-BE" altLang="x-none" dirty="0">
              <a:latin typeface="Franklin Gothic Book" panose="020B0503020102020204" pitchFamily="34" charset="0"/>
            </a:endParaRP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E61889A-A709-4766-AA6C-E0F604D342A4}"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8" name="Espace réservé du pied de page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9" name="Espace réservé du numéro de diapositive 8"/>
          <p:cNvSpPr>
            <a:spLocks noGrp="1"/>
          </p:cNvSpPr>
          <p:nvPr>
            <p:ph type="sldNum" sz="quarter" idx="12"/>
          </p:nvPr>
        </p:nvSpPr>
        <p:spPr/>
        <p:txBody>
          <a:bodyPr/>
          <a:lstStyle/>
          <a:p>
            <a:pPr algn="r">
              <a:buNone/>
            </a:pPr>
            <a:fld id="{9A0DB2DC-4C9A-4742-B13C-FB6460FD3503}" type="slidenum">
              <a:rPr lang="fr-BE" altLang="x-none" smtClean="0"/>
              <a:pPr algn="r">
                <a:buNone/>
              </a:pPr>
              <a:t>‹N°›</a:t>
            </a:fld>
            <a:endParaRPr lang="fr-BE" altLang="x-none" dirty="0"/>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F043AD9-6FC2-4DAD-8675-8391C85D2FE1}"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4" name="Espace réservé du pied de page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5" name="Espace réservé du numéro de diapositive 4"/>
          <p:cNvSpPr>
            <a:spLocks noGrp="1"/>
          </p:cNvSpPr>
          <p:nvPr>
            <p:ph type="sldNum" sz="quarter" idx="12"/>
          </p:nvPr>
        </p:nvSpPr>
        <p:spPr/>
        <p:txBody>
          <a:bodyPr/>
          <a:lstStyle/>
          <a:p>
            <a:pPr lvl="0" eaLnBrk="1" hangingPunct="1">
              <a:buNone/>
            </a:pPr>
            <a:fld id="{9A0DB2DC-4C9A-4742-B13C-FB6460FD3503}" type="slidenum">
              <a:rPr lang="fr-BE" altLang="x-none" smtClean="0">
                <a:latin typeface="Franklin Gothic Book" panose="020B0503020102020204" pitchFamily="34" charset="0"/>
              </a:rPr>
              <a:pPr lvl="0" eaLnBrk="1" hangingPunct="1">
                <a:buNone/>
              </a:pPr>
              <a:t>‹N°›</a:t>
            </a:fld>
            <a:endParaRPr lang="fr-BE" altLang="x-none" dirty="0">
              <a:latin typeface="Franklin Gothic Book" panose="020B0503020102020204" pitchFamily="34" charset="0"/>
            </a:endParaRP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B8D7DD2-B400-4C42-AFEB-21DAF1480962}"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3" name="Espace réservé du pied de page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4" name="Espace réservé du numéro de diapositive 3"/>
          <p:cNvSpPr>
            <a:spLocks noGrp="1"/>
          </p:cNvSpPr>
          <p:nvPr>
            <p:ph type="sldNum" sz="quarter" idx="12"/>
          </p:nvPr>
        </p:nvSpPr>
        <p:spPr/>
        <p:txBody>
          <a:bodyPr/>
          <a:lstStyle/>
          <a:p>
            <a:pPr algn="r">
              <a:buNone/>
            </a:pPr>
            <a:fld id="{9A0DB2DC-4C9A-4742-B13C-FB6460FD3503}" type="slidenum">
              <a:rPr lang="fr-BE" altLang="x-none" smtClean="0"/>
              <a:pPr algn="r">
                <a:buNone/>
              </a:pPr>
              <a:t>‹N°›</a:t>
            </a:fld>
            <a:endParaRPr lang="fr-BE" altLang="x-none" dirty="0"/>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C3E34F9-8248-4571-9E4E-F8BB3D6ACA43}"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6" name="Espace réservé du pied de page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7" name="Espace réservé du numéro de diapositive 6"/>
          <p:cNvSpPr>
            <a:spLocks noGrp="1"/>
          </p:cNvSpPr>
          <p:nvPr>
            <p:ph type="sldNum" sz="quarter" idx="12"/>
          </p:nvPr>
        </p:nvSpPr>
        <p:spPr/>
        <p:txBody>
          <a:bodyPr/>
          <a:lstStyle/>
          <a:p>
            <a:pPr algn="r">
              <a:buNone/>
            </a:pPr>
            <a:fld id="{9A0DB2DC-4C9A-4742-B13C-FB6460FD3503}" type="slidenum">
              <a:rPr lang="fr-BE" altLang="x-none" smtClean="0"/>
              <a:pPr algn="r">
                <a:buNone/>
              </a:pPr>
              <a:t>‹N°›</a:t>
            </a:fld>
            <a:endParaRPr lang="fr-BE" altLang="x-none" dirty="0"/>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50D905E-D6E6-478A-9343-703F9408B0E2}"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6" name="Espace réservé du pied de page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7" name="Espace réservé du numéro de diapositive 6"/>
          <p:cNvSpPr>
            <a:spLocks noGrp="1"/>
          </p:cNvSpPr>
          <p:nvPr>
            <p:ph type="sldNum" sz="quarter" idx="12"/>
          </p:nvPr>
        </p:nvSpPr>
        <p:spPr/>
        <p:txBody>
          <a:bodyPr/>
          <a:lstStyle/>
          <a:p>
            <a:pPr algn="r">
              <a:buNone/>
            </a:pPr>
            <a:fld id="{9A0DB2DC-4C9A-4742-B13C-FB6460FD3503}" type="slidenum">
              <a:rPr lang="fr-BE" altLang="x-none" smtClean="0"/>
              <a:pPr algn="r">
                <a:buNone/>
              </a:pPr>
              <a:t>‹N°›</a:t>
            </a:fld>
            <a:endParaRPr lang="fr-BE" altLang="x-none" dirty="0"/>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F043AD9-6FC2-4DAD-8675-8391C85D2FE1}" type="datetimeFigureOut">
              <a:rPr kumimoji="0" lang="fr-FR" sz="1200" b="0" i="0" u="none" strike="noStrike" kern="1200" cap="none" spc="0" normalizeH="0" baseline="0" noProof="0" smtClean="0">
                <a:ln>
                  <a:noFill/>
                </a:ln>
                <a:solidFill>
                  <a:schemeClr val="accent1">
                    <a:shade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19/09/2023</a:t>
            </a:fld>
            <a:endParaRPr kumimoji="0" lang="fr-FR"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fr-BE" sz="1200" b="0" i="0" u="none" strike="noStrike" kern="1200" cap="none" spc="0" normalizeH="0" baseline="0" noProof="0">
              <a:ln>
                <a:noFill/>
              </a:ln>
              <a:solidFill>
                <a:schemeClr val="accent1">
                  <a:shade val="75000"/>
                </a:schemeClr>
              </a:solidFill>
              <a:effectLst/>
              <a:uLnTx/>
              <a:uFillTx/>
              <a:latin typeface="+mn-lt"/>
              <a:ea typeface="+mn-ea"/>
              <a:cs typeface="+mn-cs"/>
            </a:endParaRP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lvl="0" eaLnBrk="1" hangingPunct="1">
              <a:buNone/>
            </a:pPr>
            <a:fld id="{9A0DB2DC-4C9A-4742-B13C-FB6460FD3503}" type="slidenum">
              <a:rPr lang="fr-BE" altLang="x-none" smtClean="0">
                <a:latin typeface="Franklin Gothic Book" panose="020B0503020102020204" pitchFamily="34" charset="0"/>
              </a:rPr>
              <a:pPr lvl="0" eaLnBrk="1" hangingPunct="1">
                <a:buNone/>
              </a:pPr>
              <a:t>‹N°›</a:t>
            </a:fld>
            <a:endParaRPr lang="fr-BE" altLang="x-none" dirty="0">
              <a:latin typeface="Franklin Gothic Book" panose="020B0503020102020204" pitchFamily="34" charset="0"/>
            </a:endParaRP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p:nvPr/>
        </p:nvSpPr>
        <p:spPr>
          <a:xfrm>
            <a:off x="3643313" y="500063"/>
            <a:ext cx="1571625" cy="508000"/>
          </a:xfrm>
          <a:prstGeom prst="rect">
            <a:avLst/>
          </a:prstGeom>
          <a:noFill/>
          <a:ln w="9525">
            <a:noFill/>
          </a:ln>
        </p:spPr>
        <p:txBody>
          <a:bodyPr anchor="ctr" anchorCtr="0">
            <a:spAutoFit/>
          </a:bodyPr>
          <a:lstStyle/>
          <a:p>
            <a:pPr algn="ctr"/>
            <a:r>
              <a:rPr lang="fr-FR" altLang="fr-FR" sz="900" dirty="0">
                <a:latin typeface="Arial" panose="020B0604020202020204" pitchFamily="34" charset="0"/>
              </a:rPr>
              <a:t>          </a:t>
            </a:r>
            <a:endParaRPr lang="fr-FR" altLang="fr-FR" sz="600" b="1" dirty="0">
              <a:latin typeface="Arial" panose="020B0604020202020204" pitchFamily="34" charset="0"/>
            </a:endParaRPr>
          </a:p>
          <a:p>
            <a:pPr eaLnBrk="0" hangingPunct="0"/>
            <a:endParaRPr lang="fr-FR" altLang="fr-FR" dirty="0">
              <a:latin typeface="Arial" panose="020B0604020202020204" pitchFamily="34" charset="0"/>
              <a:ea typeface="Arial" panose="020B0604020202020204" pitchFamily="34" charset="0"/>
            </a:endParaRPr>
          </a:p>
        </p:txBody>
      </p:sp>
      <p:sp>
        <p:nvSpPr>
          <p:cNvPr id="10243" name="Rectangle 3"/>
          <p:cNvSpPr/>
          <p:nvPr/>
        </p:nvSpPr>
        <p:spPr>
          <a:xfrm>
            <a:off x="0" y="1143000"/>
            <a:ext cx="9144000" cy="261938"/>
          </a:xfrm>
          <a:prstGeom prst="rect">
            <a:avLst/>
          </a:prstGeom>
          <a:noFill/>
          <a:ln w="9525">
            <a:noFill/>
          </a:ln>
        </p:spPr>
        <p:txBody>
          <a:bodyPr anchor="ctr" anchorCtr="0">
            <a:spAutoFit/>
          </a:bodyPr>
          <a:lstStyle/>
          <a:p>
            <a:r>
              <a:rPr lang="fr-FR" altLang="fr-FR" sz="1100" dirty="0">
                <a:solidFill>
                  <a:srgbClr val="000000"/>
                </a:solidFill>
                <a:latin typeface="Arial" panose="020B0604020202020204" pitchFamily="34" charset="0"/>
              </a:rPr>
              <a:t> </a:t>
            </a:r>
            <a:endParaRPr lang="fr-FR" altLang="fr-FR" sz="600" dirty="0">
              <a:solidFill>
                <a:srgbClr val="7030A0"/>
              </a:solidFill>
              <a:latin typeface="Arial" panose="020B0604020202020204" pitchFamily="34" charset="0"/>
              <a:ea typeface="Arial" panose="020B0604020202020204" pitchFamily="34" charset="0"/>
            </a:endParaRPr>
          </a:p>
        </p:txBody>
      </p:sp>
      <p:sp>
        <p:nvSpPr>
          <p:cNvPr id="10246" name="Rectangle 3"/>
          <p:cNvSpPr/>
          <p:nvPr/>
        </p:nvSpPr>
        <p:spPr>
          <a:xfrm>
            <a:off x="0" y="1150938"/>
            <a:ext cx="9144000" cy="430887"/>
          </a:xfrm>
          <a:prstGeom prst="rect">
            <a:avLst/>
          </a:prstGeom>
          <a:noFill/>
          <a:ln w="9525">
            <a:noFill/>
          </a:ln>
        </p:spPr>
        <p:txBody>
          <a:bodyPr anchor="ctr" anchorCtr="0">
            <a:spAutoFit/>
          </a:bodyPr>
          <a:lstStyle/>
          <a:p>
            <a:pPr algn="ctr" rtl="1">
              <a:buNone/>
            </a:pPr>
            <a:endParaRPr lang="fr-FR" altLang="fr-FR" sz="1200" b="1" dirty="0">
              <a:solidFill>
                <a:srgbClr val="000000"/>
              </a:solidFill>
              <a:latin typeface="Calibri" panose="020F0502020204030204" pitchFamily="34" charset="0"/>
            </a:endParaRPr>
          </a:p>
          <a:p>
            <a:pPr algn="ctr" rtl="1">
              <a:buNone/>
            </a:pPr>
            <a:endParaRPr lang="fr-FR" altLang="fr-FR" sz="1000" b="1" dirty="0">
              <a:solidFill>
                <a:srgbClr val="000000"/>
              </a:solidFill>
              <a:latin typeface="Calibri" panose="020F0502020204030204" pitchFamily="34" charset="0"/>
            </a:endParaRPr>
          </a:p>
        </p:txBody>
      </p:sp>
      <p:sp>
        <p:nvSpPr>
          <p:cNvPr id="10247" name="Rectangle 10"/>
          <p:cNvSpPr/>
          <p:nvPr/>
        </p:nvSpPr>
        <p:spPr>
          <a:xfrm>
            <a:off x="2071688" y="3983038"/>
            <a:ext cx="4714875" cy="369887"/>
          </a:xfrm>
          <a:prstGeom prst="rect">
            <a:avLst/>
          </a:prstGeom>
          <a:noFill/>
          <a:ln w="9525">
            <a:noFill/>
          </a:ln>
        </p:spPr>
        <p:txBody>
          <a:bodyPr>
            <a:spAutoFit/>
          </a:bodyPr>
          <a:lstStyle/>
          <a:p>
            <a:pPr algn="ctr"/>
            <a:r>
              <a:rPr lang="fr-FR" altLang="fr-FR" b="1" dirty="0">
                <a:latin typeface="Franklin Gothic Book" panose="020B0503020102020204" pitchFamily="34" charset="0"/>
              </a:rPr>
              <a:t>      </a:t>
            </a:r>
            <a:endParaRPr lang="fr-FR" altLang="fr-FR" dirty="0">
              <a:latin typeface="Franklin Gothic Book" panose="020B0503020102020204" pitchFamily="34" charset="0"/>
            </a:endParaRPr>
          </a:p>
        </p:txBody>
      </p:sp>
      <p:sp>
        <p:nvSpPr>
          <p:cNvPr id="10249" name="Rectangle 8"/>
          <p:cNvSpPr/>
          <p:nvPr/>
        </p:nvSpPr>
        <p:spPr>
          <a:xfrm>
            <a:off x="179388" y="5543550"/>
            <a:ext cx="9144000" cy="369332"/>
          </a:xfrm>
          <a:prstGeom prst="rect">
            <a:avLst/>
          </a:prstGeom>
          <a:noFill/>
          <a:ln w="9525">
            <a:noFill/>
          </a:ln>
        </p:spPr>
        <p:txBody>
          <a:bodyPr>
            <a:spAutoFit/>
          </a:bodyPr>
          <a:lstStyle/>
          <a:p>
            <a:pPr algn="ctr"/>
            <a:r>
              <a:rPr lang="fr-FR" altLang="fr-FR" dirty="0" smtClean="0">
                <a:latin typeface="Arial" panose="020B0604020202020204" pitchFamily="34" charset="0"/>
                <a:cs typeface="Arial" panose="020B0604020202020204" pitchFamily="34" charset="0"/>
              </a:rPr>
              <a:t>  </a:t>
            </a:r>
            <a:endParaRPr lang="fr-FR" altLang="fr-FR" dirty="0">
              <a:latin typeface="Arial" panose="020B0604020202020204" pitchFamily="34" charset="0"/>
              <a:ea typeface="Arial" panose="020B0604020202020204" pitchFamily="34" charset="0"/>
            </a:endParaRPr>
          </a:p>
        </p:txBody>
      </p:sp>
      <p:sp>
        <p:nvSpPr>
          <p:cNvPr id="20484" name="Rectangle 4"/>
          <p:cNvSpPr>
            <a:spLocks noChangeArrowheads="1"/>
          </p:cNvSpPr>
          <p:nvPr/>
        </p:nvSpPr>
        <p:spPr bwMode="auto">
          <a:xfrm>
            <a:off x="0" y="3143248"/>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2800" b="1" i="0" u="none" strike="noStrike" cap="none" normalizeH="0" baseline="0" dirty="0" smtClean="0">
                <a:ln>
                  <a:noFill/>
                </a:ln>
                <a:solidFill>
                  <a:srgbClr val="0017C0"/>
                </a:solidFill>
                <a:effectLst/>
                <a:latin typeface="Calibri" pitchFamily="34" charset="0"/>
                <a:ea typeface="Calibri" pitchFamily="34" charset="0"/>
                <a:cs typeface="Arial" pitchFamily="34" charset="0"/>
              </a:rPr>
              <a:t>اختصاصات وتنظيم</a:t>
            </a:r>
            <a:endParaRPr kumimoji="0" lang="fr-FR" sz="600" b="0" i="0" u="none" strike="noStrike" cap="none" normalizeH="0" baseline="0" dirty="0" smtClean="0">
              <a:ln>
                <a:noFill/>
              </a:ln>
              <a:solidFill>
                <a:srgbClr val="0017C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MA" sz="2800" b="1" i="0" u="none" strike="noStrike" cap="none" normalizeH="0" baseline="0" dirty="0" smtClean="0">
                <a:ln>
                  <a:noFill/>
                </a:ln>
                <a:solidFill>
                  <a:srgbClr val="0017C0"/>
                </a:solidFill>
                <a:effectLst/>
                <a:latin typeface="Calibri" pitchFamily="34" charset="0"/>
                <a:ea typeface="Calibri" pitchFamily="34" charset="0"/>
                <a:cs typeface="Arial" pitchFamily="34" charset="0"/>
              </a:rPr>
              <a:t>مديرية التكوين البحري ورجال البحر والإنقاذ</a:t>
            </a:r>
            <a:endParaRPr kumimoji="0" lang="ar-MA" sz="1800" b="0" i="0" u="none" strike="noStrike" cap="none" normalizeH="0" baseline="0" dirty="0" smtClean="0">
              <a:ln>
                <a:noFill/>
              </a:ln>
              <a:solidFill>
                <a:srgbClr val="0017C0"/>
              </a:solidFill>
              <a:effectLst/>
              <a:latin typeface="Arial" pitchFamily="34" charset="0"/>
              <a:cs typeface="Arial" pitchFamily="34" charset="0"/>
            </a:endParaRPr>
          </a:p>
        </p:txBody>
      </p:sp>
      <p:sp>
        <p:nvSpPr>
          <p:cNvPr id="20486" name="Rectangle 6"/>
          <p:cNvSpPr>
            <a:spLocks noChangeArrowheads="1"/>
          </p:cNvSpPr>
          <p:nvPr/>
        </p:nvSpPr>
        <p:spPr bwMode="auto">
          <a:xfrm>
            <a:off x="3643306" y="6286520"/>
            <a:ext cx="141417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16 يونيو</a:t>
            </a:r>
            <a:r>
              <a:rPr kumimoji="0" lang="ar-M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202</a:t>
            </a:r>
            <a:r>
              <a:rPr kumimoji="0" lang="ar-SA" sz="1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a:t>
            </a:r>
            <a:endParaRPr kumimoji="0" lang="ar-M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7" name="Image 1"/>
          <p:cNvPicPr>
            <a:picLocks noChangeAspect="1" noChangeArrowheads="1"/>
          </p:cNvPicPr>
          <p:nvPr/>
        </p:nvPicPr>
        <p:blipFill>
          <a:blip r:embed="rId3" cstate="print"/>
          <a:srcRect/>
          <a:stretch>
            <a:fillRect/>
          </a:stretch>
        </p:blipFill>
        <p:spPr bwMode="auto">
          <a:xfrm>
            <a:off x="0" y="4286256"/>
            <a:ext cx="2643174" cy="2071702"/>
          </a:xfrm>
          <a:prstGeom prst="rect">
            <a:avLst/>
          </a:prstGeom>
          <a:noFill/>
          <a:ln w="9525">
            <a:noFill/>
            <a:miter lim="800000"/>
            <a:headEnd/>
            <a:tailEnd/>
          </a:ln>
        </p:spPr>
      </p:pic>
      <p:sp>
        <p:nvSpPr>
          <p:cNvPr id="20490" name="AutoShape 10" descr="Le Maroc, seul pays africain à développer une médecine des gens de mer –  FAAPA FR | ABAVBA - Les Belges d'Agadir et de la région – De Belgen van  Agadir en de regio"/>
          <p:cNvSpPr>
            <a:spLocks noChangeAspect="1" noChangeArrowheads="1"/>
          </p:cNvSpPr>
          <p:nvPr/>
        </p:nvSpPr>
        <p:spPr bwMode="auto">
          <a:xfrm>
            <a:off x="155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491" name="Picture 11" descr="C:\Users\said.MAAMOU\Desktop\index.jpg"/>
          <p:cNvPicPr>
            <a:picLocks noChangeAspect="1" noChangeArrowheads="1"/>
          </p:cNvPicPr>
          <p:nvPr/>
        </p:nvPicPr>
        <p:blipFill>
          <a:blip r:embed="rId4"/>
          <a:srcRect/>
          <a:stretch>
            <a:fillRect/>
          </a:stretch>
        </p:blipFill>
        <p:spPr bwMode="auto">
          <a:xfrm>
            <a:off x="3286116" y="4500570"/>
            <a:ext cx="2705100" cy="1685925"/>
          </a:xfrm>
          <a:prstGeom prst="rect">
            <a:avLst/>
          </a:prstGeom>
          <a:noFill/>
        </p:spPr>
      </p:pic>
      <p:pic>
        <p:nvPicPr>
          <p:cNvPr id="1026" name="Image 3" descr="Image associée"/>
          <p:cNvPicPr>
            <a:picLocks noChangeArrowheads="1"/>
          </p:cNvPicPr>
          <p:nvPr/>
        </p:nvPicPr>
        <p:blipFill>
          <a:blip r:embed="rId5"/>
          <a:srcRect/>
          <a:stretch>
            <a:fillRect/>
          </a:stretch>
        </p:blipFill>
        <p:spPr bwMode="auto">
          <a:xfrm>
            <a:off x="6572264" y="4286256"/>
            <a:ext cx="2571736" cy="2058990"/>
          </a:xfrm>
          <a:prstGeom prst="rect">
            <a:avLst/>
          </a:prstGeom>
          <a:noFill/>
        </p:spPr>
      </p:pic>
      <p:pic>
        <p:nvPicPr>
          <p:cNvPr id="15" name="Image 14" descr="Entête Departement Pêche &amp; Maritime F1"/>
          <p:cNvPicPr/>
          <p:nvPr/>
        </p:nvPicPr>
        <p:blipFill rotWithShape="1">
          <a:blip r:embed="rId6" cstate="print">
            <a:extLst>
              <a:ext uri="{28A0092B-C50C-407E-A947-70E740481C1C}">
                <a14:useLocalDpi xmlns:a14="http://schemas.microsoft.com/office/drawing/2010/main" val="0"/>
              </a:ext>
            </a:extLst>
          </a:blip>
          <a:srcRect b="82004"/>
          <a:stretch/>
        </p:blipFill>
        <p:spPr bwMode="auto">
          <a:xfrm>
            <a:off x="0" y="0"/>
            <a:ext cx="9144000" cy="2073244"/>
          </a:xfrm>
          <a:prstGeom prst="rect">
            <a:avLst/>
          </a:prstGeom>
          <a:noFill/>
          <a:ln>
            <a:noFill/>
          </a:ln>
          <a:extLst>
            <a:ext uri="{53640926-AAD7-44D8-BBD7-CCE9431645EC}">
              <a14:shadowObscured xmlns:a14="http://schemas.microsoft.com/office/drawing/2010/main"/>
            </a:ext>
          </a:extLst>
        </p:spPr>
      </p:pic>
      <p:pic>
        <p:nvPicPr>
          <p:cNvPr id="16" name="Image 15" descr="C:\Users\DELL\Desktop\revue de presse\halieutis.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pic>
        <p:nvPicPr>
          <p:cNvPr id="17" name="Image 16" descr="logo mpm"/>
          <p:cNvPicPr/>
          <p:nvPr/>
        </p:nvPicPr>
        <p:blipFill>
          <a:blip r:embed="rId8"/>
          <a:srcRect/>
          <a:stretch>
            <a:fillRect/>
          </a:stretch>
        </p:blipFill>
        <p:spPr bwMode="auto">
          <a:xfrm>
            <a:off x="0" y="6376998"/>
            <a:ext cx="637328" cy="481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ar-SA" sz="2800" b="1" i="1" dirty="0" smtClean="0">
                <a:solidFill>
                  <a:srgbClr val="0017C0"/>
                </a:solidFill>
                <a:latin typeface="Arial" pitchFamily="34" charset="0"/>
                <a:cs typeface="Arial" pitchFamily="34" charset="0"/>
              </a:rPr>
              <a:t>قسم </a:t>
            </a:r>
            <a:r>
              <a:rPr lang="ar-SA" sz="2800" b="1" dirty="0" smtClean="0">
                <a:solidFill>
                  <a:srgbClr val="0017C0"/>
                </a:solidFill>
                <a:latin typeface="Arial" pitchFamily="34" charset="0"/>
                <a:cs typeface="Arial" pitchFamily="34" charset="0"/>
              </a:rPr>
              <a:t> التكوين البحري</a:t>
            </a:r>
            <a:endParaRPr lang="fr-FR" sz="2800" dirty="0">
              <a:solidFill>
                <a:srgbClr val="0017C0"/>
              </a:solidFill>
            </a:endParaRPr>
          </a:p>
        </p:txBody>
      </p:sp>
      <p:graphicFrame>
        <p:nvGraphicFramePr>
          <p:cNvPr id="6" name="Espace réservé du contenu 5"/>
          <p:cNvGraphicFramePr>
            <a:graphicFrameLocks noGrp="1"/>
          </p:cNvGraphicFramePr>
          <p:nvPr>
            <p:ph sz="quarter" idx="1"/>
          </p:nvPr>
        </p:nvGraphicFramePr>
        <p:xfrm>
          <a:off x="457200" y="1219200"/>
          <a:ext cx="8229600" cy="491013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rtl="1">
                        <a:lnSpc>
                          <a:spcPct val="107000"/>
                        </a:lnSpc>
                        <a:spcAft>
                          <a:spcPts val="800"/>
                        </a:spcAft>
                      </a:pPr>
                      <a:r>
                        <a:rPr lang="ar-MA" sz="1400" b="1" dirty="0">
                          <a:latin typeface="Calibri"/>
                          <a:ea typeface="Calibri"/>
                          <a:cs typeface="Arial"/>
                        </a:rPr>
                        <a:t>المستوى المطلوب</a:t>
                      </a:r>
                      <a:endParaRPr lang="fr-FR" sz="1100" dirty="0">
                        <a:latin typeface="Calibri"/>
                        <a:ea typeface="Calibri"/>
                        <a:cs typeface="Arial"/>
                      </a:endParaRPr>
                    </a:p>
                  </a:txBody>
                  <a:tcPr marL="55245" marR="55245" marT="9525" marB="0" anchor="ctr"/>
                </a:tc>
                <a:tc>
                  <a:txBody>
                    <a:bodyPr/>
                    <a:lstStyle/>
                    <a:p>
                      <a:pPr algn="ctr" rtl="1">
                        <a:lnSpc>
                          <a:spcPct val="107000"/>
                        </a:lnSpc>
                        <a:spcAft>
                          <a:spcPts val="800"/>
                        </a:spcAft>
                      </a:pPr>
                      <a:r>
                        <a:rPr lang="ar-MA" sz="1400" b="1">
                          <a:latin typeface="Calibri"/>
                          <a:ea typeface="Calibri"/>
                          <a:cs typeface="Arial"/>
                        </a:rPr>
                        <a:t>المؤسسة\المدة الزمنية</a:t>
                      </a:r>
                      <a:endParaRPr lang="fr-FR" sz="1100">
                        <a:latin typeface="Calibri"/>
                        <a:ea typeface="Calibri"/>
                        <a:cs typeface="Arial"/>
                      </a:endParaRPr>
                    </a:p>
                  </a:txBody>
                  <a:tcPr marL="55245" marR="55245" marT="9525" marB="0" anchor="ctr"/>
                </a:tc>
                <a:tc>
                  <a:txBody>
                    <a:bodyPr/>
                    <a:lstStyle/>
                    <a:p>
                      <a:pPr algn="ctr" rtl="1">
                        <a:lnSpc>
                          <a:spcPct val="107000"/>
                        </a:lnSpc>
                        <a:spcAft>
                          <a:spcPts val="800"/>
                        </a:spcAft>
                      </a:pPr>
                      <a:r>
                        <a:rPr lang="ar-MA" sz="1400" b="1">
                          <a:latin typeface="Calibri"/>
                          <a:ea typeface="Calibri"/>
                          <a:cs typeface="Arial"/>
                        </a:rPr>
                        <a:t>الشهادة</a:t>
                      </a:r>
                      <a:endParaRPr lang="fr-FR" sz="1100">
                        <a:latin typeface="Calibri"/>
                        <a:ea typeface="Calibri"/>
                        <a:cs typeface="Arial"/>
                      </a:endParaRPr>
                    </a:p>
                  </a:txBody>
                  <a:tcPr marL="55245" marR="55245" marT="9525" marB="0" anchor="ctr"/>
                </a:tc>
              </a:tr>
              <a:tr h="370840">
                <a:tc>
                  <a:txBody>
                    <a:bodyPr/>
                    <a:lstStyle/>
                    <a:p>
                      <a:pPr algn="r" rtl="1">
                        <a:lnSpc>
                          <a:spcPct val="107000"/>
                        </a:lnSpc>
                        <a:spcAft>
                          <a:spcPts val="800"/>
                        </a:spcAft>
                      </a:pPr>
                      <a:r>
                        <a:rPr lang="ar-MA" sz="1400" b="1" dirty="0" err="1">
                          <a:latin typeface="Calibri"/>
                          <a:ea typeface="Calibri"/>
                          <a:cs typeface="Arial"/>
                        </a:rPr>
                        <a:t>الباكالوريا</a:t>
                      </a:r>
                      <a:endParaRPr lang="fr-FR" sz="1100" dirty="0">
                        <a:latin typeface="Calibri"/>
                        <a:ea typeface="Calibri"/>
                        <a:cs typeface="Arial"/>
                      </a:endParaRPr>
                    </a:p>
                  </a:txBody>
                  <a:tcPr marL="55245" marR="55245" marT="9525" marB="0"/>
                </a:tc>
                <a:tc>
                  <a:txBody>
                    <a:bodyPr/>
                    <a:lstStyle/>
                    <a:p>
                      <a:pPr algn="r" rtl="1">
                        <a:lnSpc>
                          <a:spcPct val="107000"/>
                        </a:lnSpc>
                        <a:spcAft>
                          <a:spcPts val="800"/>
                        </a:spcAft>
                      </a:pPr>
                      <a:r>
                        <a:rPr lang="ar-MA" sz="1400" dirty="0">
                          <a:latin typeface="Calibri"/>
                          <a:ea typeface="Calibri"/>
                          <a:cs typeface="Arial"/>
                        </a:rPr>
                        <a:t>المعهد العالي للصيد البحري\3 سنوات</a:t>
                      </a:r>
                      <a:endParaRPr lang="fr-FR" sz="1100" dirty="0">
                        <a:latin typeface="Calibri"/>
                        <a:ea typeface="Calibri"/>
                        <a:cs typeface="Arial"/>
                      </a:endParaRPr>
                    </a:p>
                  </a:txBody>
                  <a:tcPr marL="55245" marR="55245" marT="9525" marB="0"/>
                </a:tc>
                <a:tc>
                  <a:txBody>
                    <a:bodyPr/>
                    <a:lstStyle/>
                    <a:p>
                      <a:pPr algn="r" rtl="1">
                        <a:lnSpc>
                          <a:spcPct val="107000"/>
                        </a:lnSpc>
                        <a:spcAft>
                          <a:spcPts val="0"/>
                        </a:spcAft>
                      </a:pPr>
                      <a:r>
                        <a:rPr lang="ar-MA" sz="1400" dirty="0">
                          <a:latin typeface="Calibri"/>
                          <a:ea typeface="Calibri"/>
                          <a:cs typeface="Arial"/>
                        </a:rPr>
                        <a:t>إجازة مهنية </a:t>
                      </a:r>
                      <a:r>
                        <a:rPr lang="ar-SA" sz="1400" dirty="0" smtClean="0">
                          <a:latin typeface="Calibri"/>
                          <a:ea typeface="Calibri"/>
                          <a:cs typeface="Arial"/>
                        </a:rPr>
                        <a:t>شعبة</a:t>
                      </a:r>
                      <a:r>
                        <a:rPr lang="ar-MA" sz="1400" dirty="0" smtClean="0">
                          <a:latin typeface="Calibri"/>
                          <a:ea typeface="Calibri"/>
                          <a:cs typeface="Arial"/>
                        </a:rPr>
                        <a:t> </a:t>
                      </a:r>
                      <a:r>
                        <a:rPr lang="ar-MA" sz="1400" dirty="0">
                          <a:latin typeface="Calibri"/>
                          <a:ea typeface="Calibri"/>
                          <a:cs typeface="Arial"/>
                        </a:rPr>
                        <a:t>:</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الصيد</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الآلة البحرية</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معالجة وتتمين المنتجات السمكية</a:t>
                      </a:r>
                      <a:endParaRPr lang="fr-FR" sz="1100" dirty="0">
                        <a:latin typeface="Calibri"/>
                        <a:ea typeface="Calibri"/>
                        <a:cs typeface="Arial"/>
                      </a:endParaRPr>
                    </a:p>
                  </a:txBody>
                  <a:tcPr marL="55245" marR="55245" marT="9525" marB="0"/>
                </a:tc>
              </a:tr>
              <a:tr h="370840">
                <a:tc>
                  <a:txBody>
                    <a:bodyPr/>
                    <a:lstStyle/>
                    <a:p>
                      <a:pPr marL="0" marR="0" indent="0" algn="r" defTabSz="914400" rtl="1" eaLnBrk="1" fontAlgn="auto" latinLnBrk="0" hangingPunct="1">
                        <a:lnSpc>
                          <a:spcPct val="107000"/>
                        </a:lnSpc>
                        <a:spcBef>
                          <a:spcPts val="0"/>
                        </a:spcBef>
                        <a:spcAft>
                          <a:spcPts val="800"/>
                        </a:spcAft>
                        <a:buClrTx/>
                        <a:buSzTx/>
                        <a:buFontTx/>
                        <a:buNone/>
                        <a:tabLst/>
                        <a:defRPr/>
                      </a:pPr>
                      <a:r>
                        <a:rPr lang="ar-MA" sz="1400" b="1" dirty="0" err="1" smtClean="0">
                          <a:latin typeface="Calibri"/>
                          <a:ea typeface="Calibri"/>
                          <a:cs typeface="+mn-cs"/>
                        </a:rPr>
                        <a:t>الباكالوريا</a:t>
                      </a:r>
                      <a:endParaRPr lang="fr-FR" sz="1400" dirty="0" smtClean="0">
                        <a:latin typeface="Calibri"/>
                        <a:ea typeface="Calibri"/>
                        <a:cs typeface="Arial"/>
                      </a:endParaRPr>
                    </a:p>
                    <a:p>
                      <a:pPr algn="r" rtl="1">
                        <a:lnSpc>
                          <a:spcPct val="107000"/>
                        </a:lnSpc>
                        <a:spcAft>
                          <a:spcPts val="800"/>
                        </a:spcAft>
                      </a:pPr>
                      <a:endParaRPr lang="fr-FR" sz="1400" dirty="0">
                        <a:latin typeface="Calibri"/>
                        <a:ea typeface="Calibri"/>
                        <a:cs typeface="Arial"/>
                      </a:endParaRPr>
                    </a:p>
                  </a:txBody>
                  <a:tcPr marL="55245" marR="55245" marT="9525" marB="0"/>
                </a:tc>
                <a:tc>
                  <a:txBody>
                    <a:bodyPr/>
                    <a:lstStyle/>
                    <a:p>
                      <a:pPr marL="0" marR="0" indent="0" algn="r" defTabSz="914400" rtl="1" eaLnBrk="1" fontAlgn="auto" latinLnBrk="0" hangingPunct="1">
                        <a:lnSpc>
                          <a:spcPct val="107000"/>
                        </a:lnSpc>
                        <a:spcBef>
                          <a:spcPts val="0"/>
                        </a:spcBef>
                        <a:spcAft>
                          <a:spcPts val="800"/>
                        </a:spcAft>
                        <a:buClrTx/>
                        <a:buSzTx/>
                        <a:buFontTx/>
                        <a:buNone/>
                        <a:tabLst/>
                        <a:defRPr/>
                      </a:pPr>
                      <a:r>
                        <a:rPr lang="ar-MA" sz="1400" dirty="0" smtClean="0">
                          <a:latin typeface="Calibri"/>
                          <a:ea typeface="Calibri"/>
                          <a:cs typeface="+mn-cs"/>
                        </a:rPr>
                        <a:t>المعهد العالي للصيد البحري\سنتين</a:t>
                      </a:r>
                      <a:endParaRPr lang="fr-FR" sz="1400" dirty="0" smtClean="0">
                        <a:latin typeface="Calibri"/>
                        <a:ea typeface="Calibri"/>
                        <a:cs typeface="Arial"/>
                      </a:endParaRPr>
                    </a:p>
                    <a:p>
                      <a:pPr algn="r" rtl="1">
                        <a:lnSpc>
                          <a:spcPct val="107000"/>
                        </a:lnSpc>
                        <a:spcAft>
                          <a:spcPts val="800"/>
                        </a:spcAft>
                      </a:pPr>
                      <a:endParaRPr lang="fr-FR" sz="1400" dirty="0">
                        <a:latin typeface="Calibri"/>
                        <a:ea typeface="Calibri"/>
                        <a:cs typeface="Arial"/>
                      </a:endParaRPr>
                    </a:p>
                  </a:txBody>
                  <a:tcPr marL="55245" marR="55245" marT="9525" marB="0"/>
                </a:tc>
                <a:tc>
                  <a:txBody>
                    <a:bodyPr/>
                    <a:lstStyle/>
                    <a:p>
                      <a:pPr marL="342900" lvl="0" indent="-342900" algn="r" rtl="1">
                        <a:lnSpc>
                          <a:spcPct val="107000"/>
                        </a:lnSpc>
                        <a:spcAft>
                          <a:spcPts val="0"/>
                        </a:spcAft>
                        <a:buFont typeface="Times New Roman"/>
                        <a:buChar char="-"/>
                        <a:tabLst>
                          <a:tab pos="457200" algn="l"/>
                        </a:tabLst>
                      </a:pPr>
                      <a:r>
                        <a:rPr lang="ar-SA" sz="1400" dirty="0" smtClean="0">
                          <a:latin typeface="Calibri"/>
                          <a:ea typeface="Calibri"/>
                          <a:cs typeface="Arial"/>
                        </a:rPr>
                        <a:t>دبلوم الدراسات الجامعية المهنية شعبة </a:t>
                      </a:r>
                    </a:p>
                    <a:p>
                      <a:pPr marL="342900" lvl="0" indent="-342900" algn="r" rtl="1">
                        <a:lnSpc>
                          <a:spcPct val="107000"/>
                        </a:lnSpc>
                        <a:spcAft>
                          <a:spcPts val="0"/>
                        </a:spcAft>
                        <a:buFont typeface="Times New Roman"/>
                        <a:buChar char="-"/>
                        <a:tabLst>
                          <a:tab pos="457200" algn="l"/>
                        </a:tabLst>
                      </a:pPr>
                      <a:r>
                        <a:rPr lang="ar-SA" sz="1400" dirty="0" smtClean="0">
                          <a:latin typeface="Calibri"/>
                          <a:ea typeface="Calibri"/>
                          <a:cs typeface="Arial"/>
                        </a:rPr>
                        <a:t>-الصيد</a:t>
                      </a:r>
                    </a:p>
                    <a:p>
                      <a:pPr marL="342900" lvl="0" indent="-342900" algn="r" rtl="1">
                        <a:lnSpc>
                          <a:spcPct val="107000"/>
                        </a:lnSpc>
                        <a:spcAft>
                          <a:spcPts val="0"/>
                        </a:spcAft>
                        <a:buFont typeface="Times New Roman"/>
                        <a:buChar char="-"/>
                        <a:tabLst>
                          <a:tab pos="457200" algn="l"/>
                        </a:tabLst>
                      </a:pPr>
                      <a:r>
                        <a:rPr lang="ar-SA" sz="1400" dirty="0" err="1" smtClean="0">
                          <a:latin typeface="Calibri"/>
                          <a:ea typeface="Calibri"/>
                          <a:cs typeface="Arial"/>
                        </a:rPr>
                        <a:t>ميكانيك</a:t>
                      </a:r>
                      <a:r>
                        <a:rPr lang="ar-SA" sz="1400" dirty="0" smtClean="0">
                          <a:latin typeface="Calibri"/>
                          <a:ea typeface="Calibri"/>
                          <a:cs typeface="Arial"/>
                        </a:rPr>
                        <a:t> بحري</a:t>
                      </a:r>
                    </a:p>
                    <a:p>
                      <a:pPr marL="342900" lvl="0" indent="-342900" algn="r" rtl="1">
                        <a:lnSpc>
                          <a:spcPct val="107000"/>
                        </a:lnSpc>
                        <a:spcAft>
                          <a:spcPts val="0"/>
                        </a:spcAft>
                        <a:buFont typeface="Times New Roman"/>
                        <a:buChar char="-"/>
                        <a:tabLst>
                          <a:tab pos="457200" algn="l"/>
                        </a:tabLst>
                      </a:pPr>
                      <a:endParaRPr lang="fr-FR" sz="1100" dirty="0">
                        <a:latin typeface="Calibri"/>
                        <a:ea typeface="Calibri"/>
                        <a:cs typeface="Arial"/>
                      </a:endParaRPr>
                    </a:p>
                  </a:txBody>
                  <a:tcPr marL="55245" marR="55245" marT="9525" marB="0"/>
                </a:tc>
              </a:tr>
              <a:tr h="370840">
                <a:tc>
                  <a:txBody>
                    <a:bodyPr/>
                    <a:lstStyle/>
                    <a:p>
                      <a:pPr algn="r" rtl="1">
                        <a:lnSpc>
                          <a:spcPct val="107000"/>
                        </a:lnSpc>
                        <a:spcAft>
                          <a:spcPts val="800"/>
                        </a:spcAft>
                      </a:pPr>
                      <a:r>
                        <a:rPr lang="ar-MA" sz="1400" b="1">
                          <a:latin typeface="Calibri"/>
                          <a:ea typeface="Calibri"/>
                          <a:cs typeface="Arial"/>
                        </a:rPr>
                        <a:t>مستوى باكالوريا</a:t>
                      </a:r>
                      <a:endParaRPr lang="fr-FR" sz="1100">
                        <a:latin typeface="Calibri"/>
                        <a:ea typeface="Calibri"/>
                        <a:cs typeface="Arial"/>
                      </a:endParaRPr>
                    </a:p>
                  </a:txBody>
                  <a:tcPr marL="55245" marR="55245" marT="9525" marB="0"/>
                </a:tc>
                <a:tc>
                  <a:txBody>
                    <a:bodyPr/>
                    <a:lstStyle/>
                    <a:p>
                      <a:pPr algn="r" rtl="1">
                        <a:lnSpc>
                          <a:spcPct val="107000"/>
                        </a:lnSpc>
                        <a:spcAft>
                          <a:spcPts val="800"/>
                        </a:spcAft>
                      </a:pPr>
                      <a:r>
                        <a:rPr lang="ar-MA" sz="1400" dirty="0">
                          <a:latin typeface="Calibri"/>
                          <a:ea typeface="Calibri"/>
                          <a:cs typeface="Arial"/>
                        </a:rPr>
                        <a:t>معهد التكنولوجيا الصيد البحري\ سنتين</a:t>
                      </a:r>
                      <a:endParaRPr lang="fr-FR" sz="1100" dirty="0">
                        <a:latin typeface="Calibri"/>
                        <a:ea typeface="Calibri"/>
                        <a:cs typeface="Arial"/>
                      </a:endParaRPr>
                    </a:p>
                  </a:txBody>
                  <a:tcPr marL="55245" marR="55245" marT="9525" marB="0"/>
                </a:tc>
                <a:tc>
                  <a:txBody>
                    <a:bodyPr/>
                    <a:lstStyle/>
                    <a:p>
                      <a:pPr algn="r" rtl="1">
                        <a:lnSpc>
                          <a:spcPct val="107000"/>
                        </a:lnSpc>
                        <a:spcAft>
                          <a:spcPts val="0"/>
                        </a:spcAft>
                      </a:pPr>
                      <a:r>
                        <a:rPr lang="ar-SA" sz="1400" dirty="0" smtClean="0">
                          <a:latin typeface="Calibri"/>
                          <a:ea typeface="Calibri"/>
                          <a:cs typeface="Arial"/>
                        </a:rPr>
                        <a:t>دبلوم</a:t>
                      </a:r>
                      <a:r>
                        <a:rPr lang="ar-MA" sz="1400" dirty="0" smtClean="0">
                          <a:latin typeface="Calibri"/>
                          <a:ea typeface="Calibri"/>
                          <a:cs typeface="Arial"/>
                        </a:rPr>
                        <a:t> تقني</a:t>
                      </a:r>
                      <a:r>
                        <a:rPr lang="ar-SA" sz="1400" dirty="0" smtClean="0">
                          <a:latin typeface="Calibri"/>
                          <a:ea typeface="Calibri"/>
                          <a:cs typeface="Arial"/>
                        </a:rPr>
                        <a:t> شعبة</a:t>
                      </a:r>
                      <a:r>
                        <a:rPr lang="ar-MA" sz="1400" dirty="0" smtClean="0">
                          <a:latin typeface="Calibri"/>
                          <a:ea typeface="Calibri"/>
                          <a:cs typeface="Arial"/>
                        </a:rPr>
                        <a:t> </a:t>
                      </a:r>
                      <a:r>
                        <a:rPr lang="ar-MA" sz="1400" dirty="0">
                          <a:latin typeface="Calibri"/>
                          <a:ea typeface="Calibri"/>
                          <a:cs typeface="Arial"/>
                        </a:rPr>
                        <a:t>:</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الصيد</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الآلة</a:t>
                      </a:r>
                      <a:endParaRPr lang="fr-FR" sz="1100" dirty="0">
                        <a:latin typeface="Calibri"/>
                        <a:ea typeface="Calibri"/>
                        <a:cs typeface="Arial"/>
                      </a:endParaRPr>
                    </a:p>
                  </a:txBody>
                  <a:tcPr marL="55245" marR="55245" marT="9525" marB="0"/>
                </a:tc>
              </a:tr>
              <a:tr h="370840">
                <a:tc>
                  <a:txBody>
                    <a:bodyPr/>
                    <a:lstStyle/>
                    <a:p>
                      <a:pPr algn="r" rtl="1">
                        <a:lnSpc>
                          <a:spcPct val="107000"/>
                        </a:lnSpc>
                        <a:spcAft>
                          <a:spcPts val="800"/>
                        </a:spcAft>
                      </a:pPr>
                      <a:r>
                        <a:rPr lang="ar-MA" sz="1400" b="1">
                          <a:latin typeface="Calibri"/>
                          <a:ea typeface="Calibri"/>
                          <a:cs typeface="Arial"/>
                        </a:rPr>
                        <a:t>مستوى التاسعة إعدادي</a:t>
                      </a:r>
                      <a:endParaRPr lang="fr-FR" sz="1100">
                        <a:latin typeface="Calibri"/>
                        <a:ea typeface="Calibri"/>
                        <a:cs typeface="Arial"/>
                      </a:endParaRPr>
                    </a:p>
                  </a:txBody>
                  <a:tcPr marL="55245" marR="55245" marT="9525" marB="0"/>
                </a:tc>
                <a:tc>
                  <a:txBody>
                    <a:bodyPr/>
                    <a:lstStyle/>
                    <a:p>
                      <a:pPr algn="r" rtl="1">
                        <a:lnSpc>
                          <a:spcPct val="107000"/>
                        </a:lnSpc>
                        <a:spcAft>
                          <a:spcPts val="800"/>
                        </a:spcAft>
                      </a:pPr>
                      <a:r>
                        <a:rPr lang="ar-MA" sz="1400">
                          <a:latin typeface="Calibri"/>
                          <a:ea typeface="Calibri"/>
                          <a:cs typeface="Arial"/>
                        </a:rPr>
                        <a:t>معهد التكنولوجيا الصيد او مركز التأهيل المهني البحري\ سنتين</a:t>
                      </a:r>
                      <a:endParaRPr lang="fr-FR" sz="1100">
                        <a:latin typeface="Calibri"/>
                        <a:ea typeface="Calibri"/>
                        <a:cs typeface="Arial"/>
                      </a:endParaRPr>
                    </a:p>
                  </a:txBody>
                  <a:tcPr marL="55245" marR="55245" marT="9525" marB="0"/>
                </a:tc>
                <a:tc>
                  <a:txBody>
                    <a:bodyPr/>
                    <a:lstStyle/>
                    <a:p>
                      <a:pPr algn="r" rtl="1">
                        <a:lnSpc>
                          <a:spcPct val="107000"/>
                        </a:lnSpc>
                        <a:spcAft>
                          <a:spcPts val="800"/>
                        </a:spcAft>
                      </a:pPr>
                      <a:r>
                        <a:rPr lang="ar-SA" sz="1400" dirty="0" smtClean="0">
                          <a:latin typeface="Calibri"/>
                          <a:ea typeface="Calibri"/>
                          <a:cs typeface="Arial"/>
                        </a:rPr>
                        <a:t>دبلوم</a:t>
                      </a:r>
                      <a:r>
                        <a:rPr lang="ar-MA" sz="1400" dirty="0" smtClean="0">
                          <a:latin typeface="Calibri"/>
                          <a:ea typeface="Calibri"/>
                          <a:cs typeface="Arial"/>
                        </a:rPr>
                        <a:t> </a:t>
                      </a:r>
                      <a:r>
                        <a:rPr lang="ar-MA" sz="1400" dirty="0">
                          <a:latin typeface="Calibri"/>
                          <a:ea typeface="Calibri"/>
                          <a:cs typeface="Arial"/>
                        </a:rPr>
                        <a:t>التأهيل المهني البحري:</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الصيد</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الآلة</a:t>
                      </a:r>
                      <a:endParaRPr lang="fr-FR" sz="1100" dirty="0">
                        <a:latin typeface="Calibri"/>
                        <a:ea typeface="Calibri"/>
                        <a:cs typeface="Arial"/>
                      </a:endParaRPr>
                    </a:p>
                  </a:txBody>
                  <a:tcPr marL="55245" marR="55245" marT="9525" marB="0"/>
                </a:tc>
              </a:tr>
              <a:tr h="370840">
                <a:tc>
                  <a:txBody>
                    <a:bodyPr/>
                    <a:lstStyle/>
                    <a:p>
                      <a:pPr algn="r" rtl="1">
                        <a:lnSpc>
                          <a:spcPct val="107000"/>
                        </a:lnSpc>
                        <a:spcAft>
                          <a:spcPts val="800"/>
                        </a:spcAft>
                      </a:pPr>
                      <a:r>
                        <a:rPr lang="ar-MA" sz="1400" b="1">
                          <a:latin typeface="Calibri"/>
                          <a:ea typeface="Calibri"/>
                          <a:cs typeface="Arial"/>
                        </a:rPr>
                        <a:t>مستوى السادسة او محو الأمية</a:t>
                      </a:r>
                      <a:endParaRPr lang="fr-FR" sz="1100">
                        <a:latin typeface="Calibri"/>
                        <a:ea typeface="Calibri"/>
                        <a:cs typeface="Arial"/>
                      </a:endParaRPr>
                    </a:p>
                  </a:txBody>
                  <a:tcPr marL="55245" marR="55245" marT="9525" marB="0"/>
                </a:tc>
                <a:tc>
                  <a:txBody>
                    <a:bodyPr/>
                    <a:lstStyle/>
                    <a:p>
                      <a:pPr algn="r" rtl="1">
                        <a:lnSpc>
                          <a:spcPct val="107000"/>
                        </a:lnSpc>
                        <a:spcAft>
                          <a:spcPts val="800"/>
                        </a:spcAft>
                      </a:pPr>
                      <a:r>
                        <a:rPr lang="ar-MA" sz="1400">
                          <a:latin typeface="Calibri"/>
                          <a:ea typeface="Calibri"/>
                          <a:cs typeface="Arial"/>
                        </a:rPr>
                        <a:t>معهد التكنولوجيا الصيد او مركز التأهيل المهني البحري\ سنة واحدة</a:t>
                      </a:r>
                      <a:endParaRPr lang="fr-FR" sz="1100">
                        <a:latin typeface="Calibri"/>
                        <a:ea typeface="Calibri"/>
                        <a:cs typeface="Arial"/>
                      </a:endParaRPr>
                    </a:p>
                  </a:txBody>
                  <a:tcPr marL="55245" marR="55245" marT="9525" marB="0"/>
                </a:tc>
                <a:tc>
                  <a:txBody>
                    <a:bodyPr/>
                    <a:lstStyle/>
                    <a:p>
                      <a:pPr algn="r" rtl="1">
                        <a:lnSpc>
                          <a:spcPct val="107000"/>
                        </a:lnSpc>
                        <a:spcAft>
                          <a:spcPts val="800"/>
                        </a:spcAft>
                      </a:pPr>
                      <a:r>
                        <a:rPr lang="ar-MA" sz="1400" dirty="0">
                          <a:latin typeface="Calibri"/>
                          <a:ea typeface="Calibri"/>
                          <a:cs typeface="Arial"/>
                        </a:rPr>
                        <a:t>شهادة التخصص المهني البحري :</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الصيد</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الآلة</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تربية الأحياء المائية</a:t>
                      </a:r>
                      <a:endParaRPr lang="fr-FR" sz="1100" dirty="0">
                        <a:latin typeface="Calibri"/>
                        <a:ea typeface="Calibri"/>
                        <a:cs typeface="Arial"/>
                      </a:endParaRPr>
                    </a:p>
                    <a:p>
                      <a:pPr marL="342900" lvl="0" indent="-342900" algn="r" rtl="1">
                        <a:lnSpc>
                          <a:spcPct val="107000"/>
                        </a:lnSpc>
                        <a:spcAft>
                          <a:spcPts val="0"/>
                        </a:spcAft>
                        <a:buFont typeface="Times New Roman"/>
                        <a:buChar char="-"/>
                        <a:tabLst>
                          <a:tab pos="457200" algn="l"/>
                        </a:tabLst>
                      </a:pPr>
                      <a:r>
                        <a:rPr lang="ar-MA" sz="1400" dirty="0">
                          <a:latin typeface="Calibri"/>
                          <a:ea typeface="Calibri"/>
                          <a:cs typeface="Arial"/>
                        </a:rPr>
                        <a:t>معالجة </a:t>
                      </a:r>
                      <a:r>
                        <a:rPr lang="ar-MA" sz="1400" dirty="0" err="1">
                          <a:latin typeface="Calibri"/>
                          <a:ea typeface="Calibri"/>
                          <a:cs typeface="Arial"/>
                        </a:rPr>
                        <a:t>و</a:t>
                      </a:r>
                      <a:r>
                        <a:rPr lang="ar-MA" sz="1400" dirty="0">
                          <a:latin typeface="Calibri"/>
                          <a:ea typeface="Calibri"/>
                          <a:cs typeface="Arial"/>
                        </a:rPr>
                        <a:t> تتمين المنتجات السمكية</a:t>
                      </a:r>
                      <a:endParaRPr lang="fr-FR" sz="1100" dirty="0">
                        <a:latin typeface="Calibri"/>
                        <a:ea typeface="Calibri"/>
                        <a:cs typeface="Arial"/>
                      </a:endParaRPr>
                    </a:p>
                  </a:txBody>
                  <a:tcPr marL="55245" marR="55245" marT="9525" marB="0"/>
                </a:tc>
              </a:tr>
            </a:tbl>
          </a:graphicData>
        </a:graphic>
      </p:graphicFrame>
      <p:pic>
        <p:nvPicPr>
          <p:cNvPr id="5" name="Image 4" descr="logo mpm"/>
          <p:cNvPicPr/>
          <p:nvPr/>
        </p:nvPicPr>
        <p:blipFill>
          <a:blip r:embed="rId2"/>
          <a:srcRect/>
          <a:stretch>
            <a:fillRect/>
          </a:stretch>
        </p:blipFill>
        <p:spPr bwMode="auto">
          <a:xfrm>
            <a:off x="0" y="6376998"/>
            <a:ext cx="637328" cy="481002"/>
          </a:xfrm>
          <a:prstGeom prst="rect">
            <a:avLst/>
          </a:prstGeom>
          <a:noFill/>
          <a:ln w="9525">
            <a:noFill/>
            <a:miter lim="800000"/>
            <a:headEnd/>
            <a:tailEnd/>
          </a:ln>
        </p:spPr>
      </p:pic>
      <p:pic>
        <p:nvPicPr>
          <p:cNvPr id="7" name="Image 6" descr="C:\Users\DELL\Desktop\revue de presse\halieut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ZoneTexte 45"/>
          <p:cNvSpPr txBox="1"/>
          <p:nvPr/>
        </p:nvSpPr>
        <p:spPr>
          <a:xfrm>
            <a:off x="1560029" y="341118"/>
            <a:ext cx="5933553" cy="523220"/>
          </a:xfrm>
          <a:prstGeom prst="rect">
            <a:avLst/>
          </a:prstGeom>
          <a:noFill/>
        </p:spPr>
        <p:txBody>
          <a:bodyPr wrap="square" rtlCol="0">
            <a:spAutoFit/>
          </a:bodyPr>
          <a:lstStyle/>
          <a:p>
            <a:pPr algn="ctr" fontAlgn="auto">
              <a:spcBef>
                <a:spcPts val="0"/>
              </a:spcBef>
              <a:spcAft>
                <a:spcPts val="0"/>
              </a:spcAft>
            </a:pPr>
            <a:r>
              <a:rPr lang="ar-MA" sz="2800" b="1" dirty="0">
                <a:solidFill>
                  <a:srgbClr val="0017C0"/>
                </a:solidFill>
                <a:latin typeface="Bookman Old Style"/>
                <a:ea typeface="+mj-ea"/>
                <a:cs typeface="+mj-cs"/>
              </a:rPr>
              <a:t>قسم رجال </a:t>
            </a:r>
            <a:r>
              <a:rPr lang="ar-MA" sz="2800" b="1" dirty="0" smtClean="0">
                <a:solidFill>
                  <a:srgbClr val="0017C0"/>
                </a:solidFill>
                <a:latin typeface="Bookman Old Style"/>
                <a:ea typeface="+mj-ea"/>
                <a:cs typeface="+mj-cs"/>
              </a:rPr>
              <a:t>البح</a:t>
            </a:r>
            <a:r>
              <a:rPr lang="ar-SA" sz="2800" b="1" dirty="0" smtClean="0">
                <a:solidFill>
                  <a:srgbClr val="0017C0"/>
                </a:solidFill>
                <a:latin typeface="Bookman Old Style"/>
                <a:ea typeface="+mj-ea"/>
                <a:cs typeface="+mj-cs"/>
              </a:rPr>
              <a:t>ر</a:t>
            </a:r>
            <a:endParaRPr lang="fr-FR" sz="2800" b="1" dirty="0">
              <a:solidFill>
                <a:srgbClr val="0017C0"/>
              </a:solidFill>
              <a:latin typeface="Georgia"/>
              <a:cs typeface="+mj-cs"/>
            </a:endParaRPr>
          </a:p>
        </p:txBody>
      </p:sp>
      <p:sp>
        <p:nvSpPr>
          <p:cNvPr id="2" name="Rectangle 1"/>
          <p:cNvSpPr/>
          <p:nvPr/>
        </p:nvSpPr>
        <p:spPr>
          <a:xfrm>
            <a:off x="3730753" y="1185400"/>
            <a:ext cx="1830950" cy="461665"/>
          </a:xfrm>
          <a:prstGeom prst="rect">
            <a:avLst/>
          </a:prstGeom>
        </p:spPr>
        <p:txBody>
          <a:bodyPr wrap="none">
            <a:spAutoFit/>
          </a:bodyPr>
          <a:lstStyle/>
          <a:p>
            <a:pPr fontAlgn="auto">
              <a:spcBef>
                <a:spcPts val="0"/>
              </a:spcBef>
              <a:spcAft>
                <a:spcPts val="0"/>
              </a:spcAft>
            </a:pPr>
            <a:r>
              <a:rPr lang="ar-SA" sz="2400" b="1" dirty="0" smtClean="0">
                <a:latin typeface="Georgia"/>
              </a:rPr>
              <a:t> التنظيم و المهام</a:t>
            </a:r>
            <a:endParaRPr lang="fr-FR" sz="2400" dirty="0">
              <a:latin typeface="Georgia"/>
            </a:endParaRPr>
          </a:p>
        </p:txBody>
      </p:sp>
      <p:sp>
        <p:nvSpPr>
          <p:cNvPr id="27" name="Rectangle 26"/>
          <p:cNvSpPr/>
          <p:nvPr/>
        </p:nvSpPr>
        <p:spPr>
          <a:xfrm>
            <a:off x="419090" y="1740322"/>
            <a:ext cx="8010562" cy="584775"/>
          </a:xfrm>
          <a:prstGeom prst="rect">
            <a:avLst/>
          </a:prstGeom>
          <a:solidFill>
            <a:schemeClr val="tx2">
              <a:lumMod val="20000"/>
              <a:lumOff val="80000"/>
            </a:schemeClr>
          </a:solidFill>
        </p:spPr>
        <p:txBody>
          <a:bodyPr wrap="square">
            <a:spAutoFit/>
          </a:bodyPr>
          <a:lstStyle/>
          <a:p>
            <a:pPr algn="ctr" fontAlgn="auto">
              <a:spcBef>
                <a:spcPts val="0"/>
              </a:spcBef>
              <a:spcAft>
                <a:spcPts val="0"/>
              </a:spcAft>
            </a:pPr>
            <a:r>
              <a:rPr lang="ar-SA" sz="1600" b="1" dirty="0">
                <a:solidFill>
                  <a:prstClr val="black"/>
                </a:solidFill>
                <a:latin typeface="Constantia" pitchFamily="18" charset="0"/>
              </a:rPr>
              <a:t>قرار وزير الفلاحة والصيد البحري رقم 3788-15 المؤرخ في 25 مارس 2016 بشأن تحديد صلاحيات وتنظيم الأقسام والخدمات التابعة للمديريات المركزية لوزارة </a:t>
            </a:r>
            <a:r>
              <a:rPr lang="ar-SA" sz="1600" b="1" dirty="0" smtClean="0">
                <a:solidFill>
                  <a:prstClr val="black"/>
                </a:solidFill>
                <a:latin typeface="Constantia" pitchFamily="18" charset="0"/>
              </a:rPr>
              <a:t>الفلاحة والصيد البحري و التنمية القروية و المياه و الغابات</a:t>
            </a:r>
            <a:endParaRPr lang="fr-FR" sz="1600" b="1" dirty="0" smtClean="0">
              <a:solidFill>
                <a:prstClr val="black"/>
              </a:solidFill>
              <a:latin typeface="Constantia" pitchFamily="18" charset="0"/>
            </a:endParaRPr>
          </a:p>
        </p:txBody>
      </p:sp>
      <p:sp>
        <p:nvSpPr>
          <p:cNvPr id="29" name="Rectangle 28"/>
          <p:cNvSpPr/>
          <p:nvPr/>
        </p:nvSpPr>
        <p:spPr>
          <a:xfrm>
            <a:off x="5837854" y="2799536"/>
            <a:ext cx="3198641" cy="2089829"/>
          </a:xfrm>
          <a:prstGeom prst="rect">
            <a:avLst/>
          </a:prstGeom>
          <a:solidFill>
            <a:schemeClr val="bg1"/>
          </a:solidFill>
        </p:spPr>
        <p:txBody>
          <a:bodyPr wrap="square">
            <a:noAutofit/>
          </a:bodyPr>
          <a:lstStyle/>
          <a:p>
            <a:pPr marL="171450" lvl="0" indent="-171450" algn="just" rtl="1">
              <a:lnSpc>
                <a:spcPct val="115000"/>
              </a:lnSpc>
              <a:spcAft>
                <a:spcPts val="0"/>
              </a:spcAft>
              <a:buSzPts val="1400"/>
              <a:buFont typeface="Arial" panose="020B0604020202020204" pitchFamily="34" charset="0"/>
              <a:buChar char="•"/>
            </a:pPr>
            <a:r>
              <a:rPr lang="ar-SA" sz="1600" dirty="0">
                <a:latin typeface="Calibri" panose="020F0502020204030204" pitchFamily="34" charset="0"/>
                <a:ea typeface="Calibri" panose="020F0502020204030204" pitchFamily="34" charset="0"/>
              </a:rPr>
              <a:t>العمل على وضع برنامج وطني لتأهيل  و تقوية قدرات التعاونيات </a:t>
            </a:r>
            <a:r>
              <a:rPr lang="ar-SA" sz="1600" dirty="0" smtClean="0">
                <a:latin typeface="Calibri" panose="020F0502020204030204" pitchFamily="34" charset="0"/>
                <a:ea typeface="Calibri" panose="020F0502020204030204" pitchFamily="34" charset="0"/>
              </a:rPr>
              <a:t>و مواكبتها و حسن تسييرها</a:t>
            </a:r>
            <a:endParaRPr lang="fr-FR" sz="1200" dirty="0">
              <a:latin typeface="Calibri" panose="020F0502020204030204" pitchFamily="34" charset="0"/>
              <a:ea typeface="Calibri" panose="020F0502020204030204" pitchFamily="34" charset="0"/>
            </a:endParaRPr>
          </a:p>
          <a:p>
            <a:pPr marL="171450" lvl="0" indent="-171450" algn="just" rtl="1">
              <a:lnSpc>
                <a:spcPct val="115000"/>
              </a:lnSpc>
              <a:spcAft>
                <a:spcPts val="0"/>
              </a:spcAft>
              <a:buSzPts val="1400"/>
              <a:buFont typeface="Arial" panose="020B0604020202020204" pitchFamily="34" charset="0"/>
              <a:buChar char="•"/>
            </a:pPr>
            <a:r>
              <a:rPr lang="ar-SA" sz="1600" dirty="0" smtClean="0">
                <a:latin typeface="Calibri" panose="020F0502020204030204" pitchFamily="34" charset="0"/>
                <a:ea typeface="Calibri" panose="020F0502020204030204" pitchFamily="34" charset="0"/>
              </a:rPr>
              <a:t>البحت </a:t>
            </a:r>
            <a:r>
              <a:rPr lang="ar-SA" sz="1600" dirty="0">
                <a:latin typeface="Calibri" panose="020F0502020204030204" pitchFamily="34" charset="0"/>
                <a:ea typeface="Calibri" panose="020F0502020204030204" pitchFamily="34" charset="0"/>
              </a:rPr>
              <a:t>عن اتفاقيات شراكة من اجل دعم التعاونيات على خلق أنشطة مدرة للدخل  </a:t>
            </a:r>
            <a:endParaRPr lang="fr-FR" sz="1200" dirty="0">
              <a:latin typeface="Calibri" panose="020F0502020204030204" pitchFamily="34" charset="0"/>
              <a:ea typeface="Calibri" panose="020F0502020204030204" pitchFamily="34" charset="0"/>
            </a:endParaRPr>
          </a:p>
          <a:p>
            <a:pPr marL="171450" lvl="0" indent="-171450" algn="just" rtl="1">
              <a:lnSpc>
                <a:spcPct val="115000"/>
              </a:lnSpc>
              <a:spcAft>
                <a:spcPts val="0"/>
              </a:spcAft>
              <a:buSzPts val="1400"/>
              <a:buFont typeface="Arial" panose="020B0604020202020204" pitchFamily="34" charset="0"/>
              <a:buChar char="•"/>
            </a:pPr>
            <a:r>
              <a:rPr lang="ar-SA" sz="1600" dirty="0">
                <a:latin typeface="Calibri" panose="020F0502020204030204" pitchFamily="34" charset="0"/>
                <a:ea typeface="Calibri" panose="020F0502020204030204" pitchFamily="34" charset="0"/>
              </a:rPr>
              <a:t>وضع برنامج سنوي للإرشاد البحري مع مراعاة </a:t>
            </a:r>
            <a:r>
              <a:rPr lang="ar-SA" sz="1600" dirty="0" smtClean="0">
                <a:latin typeface="Calibri" panose="020F0502020204030204" pitchFamily="34" charset="0"/>
                <a:ea typeface="Calibri" panose="020F0502020204030204" pitchFamily="34" charset="0"/>
              </a:rPr>
              <a:t>احتياجات المهنيين</a:t>
            </a:r>
            <a:r>
              <a:rPr lang="ar-SA" sz="1600" dirty="0">
                <a:latin typeface="Calibri" panose="020F0502020204030204" pitchFamily="34" charset="0"/>
                <a:ea typeface="Calibri" panose="020F0502020204030204" pitchFamily="34" charset="0"/>
              </a:rPr>
              <a:t>، </a:t>
            </a:r>
            <a:endParaRPr lang="fr-FR" sz="1200" dirty="0">
              <a:latin typeface="Calibri" panose="020F0502020204030204" pitchFamily="34" charset="0"/>
              <a:ea typeface="Calibri" panose="020F0502020204030204" pitchFamily="34" charset="0"/>
            </a:endParaRPr>
          </a:p>
          <a:p>
            <a:pPr marL="171450" lvl="0" indent="-171450" algn="just" rtl="1">
              <a:lnSpc>
                <a:spcPct val="115000"/>
              </a:lnSpc>
              <a:spcAft>
                <a:spcPts val="0"/>
              </a:spcAft>
              <a:buSzPts val="1400"/>
              <a:buFont typeface="Arial" panose="020B0604020202020204" pitchFamily="34" charset="0"/>
              <a:buChar char="•"/>
            </a:pPr>
            <a:r>
              <a:rPr lang="ar-SA" sz="1600" dirty="0">
                <a:latin typeface="Calibri" panose="020F0502020204030204" pitchFamily="34" charset="0"/>
                <a:ea typeface="Calibri" panose="020F0502020204030204" pitchFamily="34" charset="0"/>
              </a:rPr>
              <a:t>التنسيق مع المركز الوطني والمراكز الجهوية للإرشاد البحري </a:t>
            </a:r>
            <a:endParaRPr lang="fr-FR" sz="1200" dirty="0">
              <a:latin typeface="Calibri" panose="020F0502020204030204" pitchFamily="34" charset="0"/>
              <a:ea typeface="Calibri" panose="020F0502020204030204" pitchFamily="34" charset="0"/>
            </a:endParaRPr>
          </a:p>
          <a:p>
            <a:pPr marL="171450" lvl="0" indent="-171450" algn="just" rtl="1">
              <a:lnSpc>
                <a:spcPct val="115000"/>
              </a:lnSpc>
              <a:spcAft>
                <a:spcPts val="0"/>
              </a:spcAft>
              <a:buSzPts val="1400"/>
              <a:buFont typeface="Arial" panose="020B0604020202020204" pitchFamily="34" charset="0"/>
              <a:buChar char="•"/>
            </a:pPr>
            <a:r>
              <a:rPr lang="ar-SA" sz="1600" dirty="0">
                <a:latin typeface="Calibri" panose="020F0502020204030204" pitchFamily="34" charset="0"/>
                <a:ea typeface="Calibri" panose="020F0502020204030204" pitchFamily="34" charset="0"/>
              </a:rPr>
              <a:t>تجميع كل الإحصائيات </a:t>
            </a:r>
            <a:r>
              <a:rPr lang="ar-SA" sz="1600" dirty="0" smtClean="0">
                <a:latin typeface="Calibri" panose="020F0502020204030204" pitchFamily="34" charset="0"/>
                <a:ea typeface="Calibri" panose="020F0502020204030204" pitchFamily="34" charset="0"/>
              </a:rPr>
              <a:t>وضع </a:t>
            </a:r>
            <a:r>
              <a:rPr lang="ar-SA" sz="1600" dirty="0">
                <a:latin typeface="Calibri" panose="020F0502020204030204" pitchFamily="34" charset="0"/>
                <a:ea typeface="Calibri" panose="020F0502020204030204" pitchFamily="34" charset="0"/>
              </a:rPr>
              <a:t>برنامج سنوي خاص بالتكوين المستمر لفائدة المرشدين </a:t>
            </a:r>
            <a:endParaRPr lang="fr-FR" sz="1200" dirty="0">
              <a:latin typeface="Calibri" panose="020F0502020204030204" pitchFamily="34" charset="0"/>
              <a:ea typeface="Calibri" panose="020F0502020204030204" pitchFamily="34" charset="0"/>
            </a:endParaRPr>
          </a:p>
        </p:txBody>
      </p:sp>
      <p:sp>
        <p:nvSpPr>
          <p:cNvPr id="30" name="Rectangle 29"/>
          <p:cNvSpPr/>
          <p:nvPr/>
        </p:nvSpPr>
        <p:spPr>
          <a:xfrm>
            <a:off x="170863" y="2851363"/>
            <a:ext cx="2520556" cy="1986176"/>
          </a:xfrm>
          <a:prstGeom prst="rect">
            <a:avLst/>
          </a:prstGeom>
          <a:solidFill>
            <a:schemeClr val="bg1"/>
          </a:solidFill>
        </p:spPr>
        <p:txBody>
          <a:bodyPr wrap="square">
            <a:noAutofit/>
          </a:bodyPr>
          <a:lstStyle/>
          <a:p>
            <a:pPr algn="just" rtl="1" fontAlgn="auto">
              <a:spcBef>
                <a:spcPts val="0"/>
              </a:spcBef>
              <a:spcAft>
                <a:spcPts val="0"/>
              </a:spcAft>
            </a:pPr>
            <a:r>
              <a:rPr lang="ar-SA" dirty="0" smtClean="0">
                <a:solidFill>
                  <a:prstClr val="black"/>
                </a:solidFill>
                <a:latin typeface="Constantia" pitchFamily="18" charset="0"/>
              </a:rPr>
              <a:t>التأكد من تطبيق النصوص التشريعية والتنظيمية الخاصة بالتسجيل البحري</a:t>
            </a:r>
          </a:p>
          <a:p>
            <a:pPr algn="just" rtl="1" fontAlgn="auto">
              <a:spcBef>
                <a:spcPts val="0"/>
              </a:spcBef>
              <a:spcAft>
                <a:spcPts val="0"/>
              </a:spcAft>
            </a:pPr>
            <a:r>
              <a:rPr lang="ar-SA" dirty="0" smtClean="0">
                <a:solidFill>
                  <a:prstClr val="black"/>
                </a:solidFill>
                <a:latin typeface="Constantia" pitchFamily="18" charset="0"/>
              </a:rPr>
              <a:t>جمع الإحصائيات الخاصة برجال البحر</a:t>
            </a:r>
            <a:endParaRPr lang="fr-FR" dirty="0" smtClean="0">
              <a:solidFill>
                <a:prstClr val="black"/>
              </a:solidFill>
              <a:latin typeface="Constantia" pitchFamily="18" charset="0"/>
            </a:endParaRPr>
          </a:p>
          <a:p>
            <a:pPr algn="just" rtl="1" fontAlgn="auto">
              <a:spcBef>
                <a:spcPts val="0"/>
              </a:spcBef>
              <a:spcAft>
                <a:spcPts val="0"/>
              </a:spcAft>
            </a:pPr>
            <a:r>
              <a:rPr lang="ar-SA" dirty="0" err="1" smtClean="0">
                <a:solidFill>
                  <a:prstClr val="black"/>
                </a:solidFill>
                <a:latin typeface="Constantia" pitchFamily="18" charset="0"/>
              </a:rPr>
              <a:t>ادارة</a:t>
            </a:r>
            <a:r>
              <a:rPr lang="ar-SA" dirty="0" smtClean="0">
                <a:solidFill>
                  <a:prstClr val="black"/>
                </a:solidFill>
                <a:latin typeface="Constantia" pitchFamily="18" charset="0"/>
              </a:rPr>
              <a:t> ومراقبة الملفات المتعلقة </a:t>
            </a:r>
            <a:r>
              <a:rPr lang="ar-SA" dirty="0" err="1" smtClean="0">
                <a:solidFill>
                  <a:prstClr val="black"/>
                </a:solidFill>
                <a:latin typeface="Constantia" pitchFamily="18" charset="0"/>
              </a:rPr>
              <a:t>باصدار</a:t>
            </a:r>
            <a:r>
              <a:rPr lang="ar-SA" dirty="0" smtClean="0">
                <a:solidFill>
                  <a:prstClr val="black"/>
                </a:solidFill>
                <a:latin typeface="Constantia" pitchFamily="18" charset="0"/>
              </a:rPr>
              <a:t> </a:t>
            </a:r>
            <a:r>
              <a:rPr lang="ar-SA" dirty="0" err="1" smtClean="0">
                <a:solidFill>
                  <a:prstClr val="black"/>
                </a:solidFill>
                <a:latin typeface="Constantia" pitchFamily="18" charset="0"/>
              </a:rPr>
              <a:t>الاجازات</a:t>
            </a:r>
            <a:r>
              <a:rPr lang="ar-SA" dirty="0" smtClean="0">
                <a:solidFill>
                  <a:prstClr val="black"/>
                </a:solidFill>
                <a:latin typeface="Constantia" pitchFamily="18" charset="0"/>
              </a:rPr>
              <a:t> والشواهد </a:t>
            </a:r>
            <a:r>
              <a:rPr lang="ar-SA" dirty="0" err="1" smtClean="0">
                <a:solidFill>
                  <a:prstClr val="black"/>
                </a:solidFill>
                <a:latin typeface="Constantia" pitchFamily="18" charset="0"/>
              </a:rPr>
              <a:t>وتحيين</a:t>
            </a:r>
            <a:r>
              <a:rPr lang="ar-SA" dirty="0" smtClean="0">
                <a:solidFill>
                  <a:prstClr val="black"/>
                </a:solidFill>
                <a:latin typeface="Constantia" pitchFamily="18" charset="0"/>
              </a:rPr>
              <a:t> قاعدة معطياتها</a:t>
            </a:r>
            <a:endParaRPr lang="fr-FR" dirty="0" smtClean="0">
              <a:solidFill>
                <a:prstClr val="black"/>
              </a:solidFill>
              <a:latin typeface="Constantia" pitchFamily="18" charset="0"/>
            </a:endParaRPr>
          </a:p>
          <a:p>
            <a:pPr algn="just" rtl="1" fontAlgn="auto">
              <a:spcBef>
                <a:spcPts val="0"/>
              </a:spcBef>
              <a:spcAft>
                <a:spcPts val="0"/>
              </a:spcAft>
            </a:pPr>
            <a:endParaRPr lang="ar-SA" dirty="0" smtClean="0">
              <a:solidFill>
                <a:prstClr val="black"/>
              </a:solidFill>
              <a:latin typeface="Constantia" pitchFamily="18" charset="0"/>
            </a:endParaRPr>
          </a:p>
          <a:p>
            <a:pPr algn="just" rtl="1" fontAlgn="auto">
              <a:spcBef>
                <a:spcPts val="0"/>
              </a:spcBef>
              <a:spcAft>
                <a:spcPts val="0"/>
              </a:spcAft>
            </a:pPr>
            <a:endParaRPr lang="ar-SA" dirty="0" smtClean="0">
              <a:solidFill>
                <a:prstClr val="black"/>
              </a:solidFill>
              <a:latin typeface="Constantia" pitchFamily="18" charset="0"/>
            </a:endParaRPr>
          </a:p>
          <a:p>
            <a:pPr algn="just" rtl="1" fontAlgn="auto">
              <a:spcBef>
                <a:spcPts val="0"/>
              </a:spcBef>
              <a:spcAft>
                <a:spcPts val="0"/>
              </a:spcAft>
            </a:pPr>
            <a:endParaRPr lang="ar-SA" dirty="0" smtClean="0">
              <a:solidFill>
                <a:prstClr val="black"/>
              </a:solidFill>
              <a:latin typeface="Constantia" pitchFamily="18" charset="0"/>
            </a:endParaRPr>
          </a:p>
          <a:p>
            <a:pPr algn="just" rtl="1" fontAlgn="auto">
              <a:spcBef>
                <a:spcPts val="0"/>
              </a:spcBef>
              <a:spcAft>
                <a:spcPts val="0"/>
              </a:spcAft>
            </a:pPr>
            <a:endParaRPr lang="fr-FR" dirty="0" smtClean="0">
              <a:solidFill>
                <a:prstClr val="black"/>
              </a:solidFill>
              <a:latin typeface="Constantia" pitchFamily="18" charset="0"/>
            </a:endParaRPr>
          </a:p>
        </p:txBody>
      </p:sp>
      <p:sp>
        <p:nvSpPr>
          <p:cNvPr id="31" name="Rectangle 30"/>
          <p:cNvSpPr/>
          <p:nvPr/>
        </p:nvSpPr>
        <p:spPr>
          <a:xfrm>
            <a:off x="3010399" y="2956900"/>
            <a:ext cx="2618415" cy="2062103"/>
          </a:xfrm>
          <a:prstGeom prst="rect">
            <a:avLst/>
          </a:prstGeom>
          <a:solidFill>
            <a:schemeClr val="bg1"/>
          </a:solidFill>
        </p:spPr>
        <p:txBody>
          <a:bodyPr wrap="square">
            <a:spAutoFit/>
          </a:bodyPr>
          <a:lstStyle/>
          <a:p>
            <a:pPr algn="just" rtl="1" fontAlgn="auto">
              <a:spcBef>
                <a:spcPts val="0"/>
              </a:spcBef>
              <a:spcAft>
                <a:spcPts val="0"/>
              </a:spcAft>
            </a:pPr>
            <a:r>
              <a:rPr lang="ar-SA" sz="1600" dirty="0">
                <a:solidFill>
                  <a:prstClr val="black"/>
                </a:solidFill>
                <a:latin typeface="Constantia" pitchFamily="18" charset="0"/>
              </a:rPr>
              <a:t>التأكد من تطبيق النصوص التشريعية والتنظيمية من حيث:</a:t>
            </a:r>
          </a:p>
          <a:p>
            <a:pPr marL="285750" indent="-285750" algn="just" rtl="1" fontAlgn="auto">
              <a:spcBef>
                <a:spcPts val="0"/>
              </a:spcBef>
              <a:spcAft>
                <a:spcPts val="0"/>
              </a:spcAft>
              <a:buFont typeface="Arial" panose="020B0604020202020204" pitchFamily="34" charset="0"/>
              <a:buChar char="•"/>
            </a:pPr>
            <a:r>
              <a:rPr lang="ar-SA" sz="1600" dirty="0">
                <a:solidFill>
                  <a:prstClr val="black"/>
                </a:solidFill>
                <a:latin typeface="Constantia" pitchFamily="18" charset="0"/>
              </a:rPr>
              <a:t>العمل البحري</a:t>
            </a:r>
          </a:p>
          <a:p>
            <a:pPr marL="285750" indent="-285750" algn="just" rtl="1" fontAlgn="auto">
              <a:spcBef>
                <a:spcPts val="0"/>
              </a:spcBef>
              <a:spcAft>
                <a:spcPts val="0"/>
              </a:spcAft>
              <a:buFont typeface="Arial" panose="020B0604020202020204" pitchFamily="34" charset="0"/>
              <a:buChar char="•"/>
            </a:pPr>
            <a:r>
              <a:rPr lang="ar-SA" sz="1600" dirty="0">
                <a:solidFill>
                  <a:prstClr val="black"/>
                </a:solidFill>
                <a:latin typeface="Constantia" pitchFamily="18" charset="0"/>
              </a:rPr>
              <a:t>تكوين الطاقم</a:t>
            </a:r>
          </a:p>
          <a:p>
            <a:pPr marL="285750" indent="-285750" algn="just" rtl="1" fontAlgn="auto">
              <a:spcBef>
                <a:spcPts val="0"/>
              </a:spcBef>
              <a:spcAft>
                <a:spcPts val="0"/>
              </a:spcAft>
              <a:buFont typeface="Arial" panose="020B0604020202020204" pitchFamily="34" charset="0"/>
              <a:buChar char="•"/>
            </a:pPr>
            <a:r>
              <a:rPr lang="ar-SA" sz="1600" dirty="0">
                <a:solidFill>
                  <a:prstClr val="black"/>
                </a:solidFill>
                <a:latin typeface="Constantia" pitchFamily="18" charset="0"/>
              </a:rPr>
              <a:t>النظام التأديبي والجزائي للبحارة </a:t>
            </a:r>
          </a:p>
          <a:p>
            <a:pPr marL="285750" indent="-285750" algn="just" rtl="1" fontAlgn="auto">
              <a:spcBef>
                <a:spcPts val="0"/>
              </a:spcBef>
              <a:spcAft>
                <a:spcPts val="0"/>
              </a:spcAft>
              <a:buFont typeface="Arial" panose="020B0604020202020204" pitchFamily="34" charset="0"/>
              <a:buChar char="•"/>
            </a:pPr>
            <a:r>
              <a:rPr lang="ar-SA" sz="1600" dirty="0">
                <a:solidFill>
                  <a:prstClr val="black"/>
                </a:solidFill>
                <a:latin typeface="Constantia" pitchFamily="18" charset="0"/>
              </a:rPr>
              <a:t>النظافة وتنظيم العمل على ظهر السفينة ؛</a:t>
            </a:r>
          </a:p>
          <a:p>
            <a:pPr marL="285750" indent="-285750" algn="just" rtl="1" fontAlgn="auto">
              <a:spcBef>
                <a:spcPts val="0"/>
              </a:spcBef>
              <a:spcAft>
                <a:spcPts val="0"/>
              </a:spcAft>
              <a:buFont typeface="Arial" panose="020B0604020202020204" pitchFamily="34" charset="0"/>
              <a:buChar char="•"/>
            </a:pPr>
            <a:r>
              <a:rPr lang="ar-SA" sz="1600" dirty="0" smtClean="0">
                <a:solidFill>
                  <a:prstClr val="black"/>
                </a:solidFill>
                <a:latin typeface="Constantia" pitchFamily="18" charset="0"/>
              </a:rPr>
              <a:t>إجراءات </a:t>
            </a:r>
            <a:r>
              <a:rPr lang="ar-SA" sz="1600" dirty="0">
                <a:solidFill>
                  <a:prstClr val="black"/>
                </a:solidFill>
                <a:latin typeface="Constantia" pitchFamily="18" charset="0"/>
              </a:rPr>
              <a:t>التوفيق ، إلخ.</a:t>
            </a:r>
            <a:endParaRPr lang="fr-FR" sz="1600" dirty="0" smtClean="0">
              <a:solidFill>
                <a:prstClr val="black"/>
              </a:solidFill>
              <a:latin typeface="Constantia" pitchFamily="18" charset="0"/>
            </a:endParaRPr>
          </a:p>
        </p:txBody>
      </p:sp>
      <p:sp>
        <p:nvSpPr>
          <p:cNvPr id="9" name="ZoneTexte 8"/>
          <p:cNvSpPr txBox="1"/>
          <p:nvPr/>
        </p:nvSpPr>
        <p:spPr>
          <a:xfrm>
            <a:off x="6113822" y="2467980"/>
            <a:ext cx="2730269" cy="518636"/>
          </a:xfrm>
          <a:prstGeom prst="downArrowCallout">
            <a:avLst/>
          </a:prstGeom>
          <a:noFill/>
          <a:ln w="19050">
            <a:solidFill>
              <a:schemeClr val="bg1"/>
            </a:solidFill>
          </a:ln>
        </p:spPr>
        <p:txBody>
          <a:bodyPr wrap="square" rtlCol="0">
            <a:spAutoFit/>
          </a:bodyPr>
          <a:lstStyle/>
          <a:p>
            <a:pPr algn="ctr" fontAlgn="auto">
              <a:spcBef>
                <a:spcPts val="0"/>
              </a:spcBef>
              <a:spcAft>
                <a:spcPts val="0"/>
              </a:spcAft>
            </a:pPr>
            <a:r>
              <a:rPr lang="ar-SA" sz="1600" b="1" dirty="0" smtClean="0">
                <a:solidFill>
                  <a:srgbClr val="0070C0"/>
                </a:solidFill>
                <a:latin typeface="Georgia"/>
              </a:rPr>
              <a:t>مصلحة </a:t>
            </a:r>
            <a:r>
              <a:rPr lang="ar-SA" sz="1600" b="1" dirty="0">
                <a:solidFill>
                  <a:srgbClr val="0070C0"/>
                </a:solidFill>
                <a:latin typeface="Georgia"/>
              </a:rPr>
              <a:t>تأطير تنظيمات المنتجين</a:t>
            </a:r>
            <a:endParaRPr lang="fr-FR" sz="1600" b="1" dirty="0">
              <a:solidFill>
                <a:srgbClr val="0070C0"/>
              </a:solidFill>
              <a:latin typeface="Georgia"/>
            </a:endParaRPr>
          </a:p>
        </p:txBody>
      </p:sp>
      <p:sp>
        <p:nvSpPr>
          <p:cNvPr id="34" name="ZoneTexte 33"/>
          <p:cNvSpPr txBox="1"/>
          <p:nvPr/>
        </p:nvSpPr>
        <p:spPr>
          <a:xfrm>
            <a:off x="318698" y="2473177"/>
            <a:ext cx="2482661" cy="518636"/>
          </a:xfrm>
          <a:prstGeom prst="downArrowCallout">
            <a:avLst/>
          </a:prstGeom>
          <a:noFill/>
          <a:ln w="19050">
            <a:solidFill>
              <a:schemeClr val="bg1"/>
            </a:solidFill>
          </a:ln>
        </p:spPr>
        <p:txBody>
          <a:bodyPr wrap="square" rtlCol="0">
            <a:spAutoFit/>
          </a:bodyPr>
          <a:lstStyle/>
          <a:p>
            <a:pPr algn="ctr" fontAlgn="auto">
              <a:spcBef>
                <a:spcPts val="0"/>
              </a:spcBef>
              <a:spcAft>
                <a:spcPts val="0"/>
              </a:spcAft>
            </a:pPr>
            <a:r>
              <a:rPr lang="ar-SA" sz="1600" b="1" dirty="0" smtClean="0">
                <a:solidFill>
                  <a:srgbClr val="0070C0"/>
                </a:solidFill>
                <a:latin typeface="Georgia"/>
              </a:rPr>
              <a:t>مصلحة تقييد رجال البحر</a:t>
            </a:r>
            <a:endParaRPr lang="fr-FR" dirty="0">
              <a:solidFill>
                <a:srgbClr val="0070C0"/>
              </a:solidFill>
              <a:latin typeface="Georgia"/>
            </a:endParaRPr>
          </a:p>
        </p:txBody>
      </p:sp>
      <p:sp>
        <p:nvSpPr>
          <p:cNvPr id="35" name="ZoneTexte 34"/>
          <p:cNvSpPr txBox="1"/>
          <p:nvPr/>
        </p:nvSpPr>
        <p:spPr>
          <a:xfrm>
            <a:off x="2969866" y="2467980"/>
            <a:ext cx="2909009" cy="518636"/>
          </a:xfrm>
          <a:prstGeom prst="downArrowCallout">
            <a:avLst/>
          </a:prstGeom>
          <a:noFill/>
          <a:ln w="19050">
            <a:solidFill>
              <a:schemeClr val="bg1"/>
            </a:solidFill>
          </a:ln>
        </p:spPr>
        <p:txBody>
          <a:bodyPr wrap="square" rtlCol="0">
            <a:spAutoFit/>
          </a:bodyPr>
          <a:lstStyle/>
          <a:p>
            <a:pPr algn="ctr" fontAlgn="auto">
              <a:spcBef>
                <a:spcPts val="0"/>
              </a:spcBef>
              <a:spcAft>
                <a:spcPts val="0"/>
              </a:spcAft>
            </a:pPr>
            <a:endParaRPr lang="fr-FR" sz="1600" b="1" dirty="0">
              <a:solidFill>
                <a:srgbClr val="0070C0"/>
              </a:solidFill>
              <a:latin typeface="Georgia"/>
            </a:endParaRPr>
          </a:p>
        </p:txBody>
      </p:sp>
      <p:cxnSp>
        <p:nvCxnSpPr>
          <p:cNvPr id="18" name="Connecteur droit avec flèche 17"/>
          <p:cNvCxnSpPr/>
          <p:nvPr/>
        </p:nvCxnSpPr>
        <p:spPr>
          <a:xfrm flipH="1">
            <a:off x="1572131" y="3024521"/>
            <a:ext cx="1046408" cy="4070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4716016" y="3182746"/>
            <a:ext cx="26699" cy="2631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6769590" y="2956900"/>
            <a:ext cx="959192" cy="48903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00364" y="2428868"/>
            <a:ext cx="2383986" cy="646331"/>
          </a:xfrm>
          <a:prstGeom prst="rect">
            <a:avLst/>
          </a:prstGeom>
        </p:spPr>
        <p:txBody>
          <a:bodyPr wrap="none">
            <a:spAutoFit/>
          </a:bodyPr>
          <a:lstStyle/>
          <a:p>
            <a:pPr algn="ctr"/>
            <a:r>
              <a:rPr lang="ar-SA" b="1" dirty="0" smtClean="0">
                <a:solidFill>
                  <a:srgbClr val="0070C0"/>
                </a:solidFill>
              </a:rPr>
              <a:t>مصلحة مراقبة العمل البحري </a:t>
            </a:r>
          </a:p>
          <a:p>
            <a:pPr algn="ctr"/>
            <a:r>
              <a:rPr lang="ar-SA" b="1" dirty="0" smtClean="0">
                <a:solidFill>
                  <a:srgbClr val="0070C0"/>
                </a:solidFill>
              </a:rPr>
              <a:t>والتحريات البحرية</a:t>
            </a:r>
            <a:endParaRPr lang="fr-FR" b="1" dirty="0">
              <a:solidFill>
                <a:srgbClr val="0070C0"/>
              </a:solidFill>
            </a:endParaRPr>
          </a:p>
        </p:txBody>
      </p:sp>
      <p:pic>
        <p:nvPicPr>
          <p:cNvPr id="15" name="Image 14"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16" name="Image 15"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extLst>
      <p:ext uri="{BB962C8B-B14F-4D97-AF65-F5344CB8AC3E}">
        <p14:creationId xmlns:p14="http://schemas.microsoft.com/office/powerpoint/2010/main" val="2147179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BCF7F31-0D59-438B-99E4-BBF72AB7CE65}" type="slidenum">
              <a:rPr lang="fr-FR" smtClean="0">
                <a:solidFill>
                  <a:srgbClr val="8CADAE">
                    <a:shade val="75000"/>
                  </a:srgbClr>
                </a:solidFill>
              </a:rPr>
              <a:pPr/>
              <a:t>12</a:t>
            </a:fld>
            <a:endParaRPr lang="fr-FR" dirty="0">
              <a:solidFill>
                <a:srgbClr val="8CADAE">
                  <a:shade val="75000"/>
                </a:srgbClr>
              </a:solidFill>
            </a:endParaRPr>
          </a:p>
        </p:txBody>
      </p:sp>
      <p:grpSp>
        <p:nvGrpSpPr>
          <p:cNvPr id="9" name="Groupe 8"/>
          <p:cNvGrpSpPr/>
          <p:nvPr/>
        </p:nvGrpSpPr>
        <p:grpSpPr>
          <a:xfrm rot="10649138">
            <a:off x="6646107" y="1714836"/>
            <a:ext cx="651034" cy="523220"/>
            <a:chOff x="2495468" y="3990180"/>
            <a:chExt cx="651034" cy="523220"/>
          </a:xfrm>
        </p:grpSpPr>
        <p:sp>
          <p:nvSpPr>
            <p:cNvPr id="18" name="Chevron 17"/>
            <p:cNvSpPr/>
            <p:nvPr/>
          </p:nvSpPr>
          <p:spPr>
            <a:xfrm>
              <a:off x="2495468" y="3990180"/>
              <a:ext cx="406018" cy="523220"/>
            </a:xfrm>
            <a:prstGeom prst="chevron">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sp>
          <p:nvSpPr>
            <p:cNvPr id="21" name="Chevron 20"/>
            <p:cNvSpPr/>
            <p:nvPr/>
          </p:nvSpPr>
          <p:spPr>
            <a:xfrm>
              <a:off x="2740484" y="3990180"/>
              <a:ext cx="406018" cy="523220"/>
            </a:xfrm>
            <a:prstGeom prst="chevron">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grpSp>
      <p:sp>
        <p:nvSpPr>
          <p:cNvPr id="25" name="ZoneTexte 24"/>
          <p:cNvSpPr txBox="1"/>
          <p:nvPr/>
        </p:nvSpPr>
        <p:spPr>
          <a:xfrm>
            <a:off x="571440" y="1186485"/>
            <a:ext cx="8572560" cy="374571"/>
          </a:xfrm>
          <a:prstGeom prst="round2DiagRect">
            <a:avLst/>
          </a:prstGeom>
          <a:noFill/>
          <a:ln>
            <a:solidFill>
              <a:srgbClr val="F2F2F2"/>
            </a:solidFill>
          </a:ln>
        </p:spPr>
        <p:txBody>
          <a:bodyPr wrap="square" rtlCol="0">
            <a:spAutoFit/>
          </a:bodyPr>
          <a:lstStyle/>
          <a:p>
            <a:pPr marL="285750" indent="-285750" algn="ctr" fontAlgn="auto">
              <a:spcBef>
                <a:spcPts val="0"/>
              </a:spcBef>
              <a:spcAft>
                <a:spcPts val="0"/>
              </a:spcAft>
            </a:pPr>
            <a:r>
              <a:rPr lang="ar-SA" sz="1600" b="1" dirty="0" smtClean="0">
                <a:solidFill>
                  <a:srgbClr val="0070C0"/>
                </a:solidFill>
                <a:latin typeface="Constantia" pitchFamily="18" charset="0"/>
              </a:rPr>
              <a:t>الظهير </a:t>
            </a:r>
            <a:r>
              <a:rPr lang="ar-SA" sz="1600" b="1" dirty="0">
                <a:solidFill>
                  <a:srgbClr val="0070C0"/>
                </a:solidFill>
                <a:latin typeface="Constantia" pitchFamily="18" charset="0"/>
              </a:rPr>
              <a:t>الشريف المؤرخ في 31 مارس 1919 بشأن قانون التجارة البحرية: المرجع القانوني الرئيسي</a:t>
            </a:r>
            <a:endParaRPr lang="fr-FR" sz="1600" b="1" dirty="0">
              <a:solidFill>
                <a:srgbClr val="0070C0"/>
              </a:solidFill>
              <a:latin typeface="Constantia" pitchFamily="18" charset="0"/>
            </a:endParaRPr>
          </a:p>
        </p:txBody>
      </p:sp>
      <p:sp>
        <p:nvSpPr>
          <p:cNvPr id="10" name="Rectangle 9"/>
          <p:cNvSpPr/>
          <p:nvPr/>
        </p:nvSpPr>
        <p:spPr>
          <a:xfrm>
            <a:off x="2123728" y="261228"/>
            <a:ext cx="5580112" cy="646331"/>
          </a:xfrm>
          <a:prstGeom prst="rect">
            <a:avLst/>
          </a:prstGeom>
        </p:spPr>
        <p:txBody>
          <a:bodyPr wrap="square">
            <a:spAutoFit/>
          </a:bodyPr>
          <a:lstStyle/>
          <a:p>
            <a:pPr lvl="0" algn="ctr" fontAlgn="auto">
              <a:spcBef>
                <a:spcPts val="0"/>
              </a:spcBef>
              <a:spcAft>
                <a:spcPts val="0"/>
              </a:spcAft>
            </a:pPr>
            <a:r>
              <a:rPr lang="ar-SA" sz="1600" b="1" dirty="0" smtClean="0">
                <a:solidFill>
                  <a:srgbClr val="0017C0"/>
                </a:solidFill>
                <a:latin typeface="Georgia"/>
              </a:rPr>
              <a:t>ا</a:t>
            </a:r>
            <a:r>
              <a:rPr lang="ar-SA" sz="2000" b="1" dirty="0" smtClean="0">
                <a:solidFill>
                  <a:srgbClr val="0017C0"/>
                </a:solidFill>
                <a:latin typeface="Georgia"/>
              </a:rPr>
              <a:t>لترسانة القانونية التي يستخدمها قسم رجال البحر</a:t>
            </a:r>
            <a:r>
              <a:rPr lang="fr-FR" sz="1600" b="1" dirty="0" smtClean="0">
                <a:solidFill>
                  <a:prstClr val="white"/>
                </a:solidFill>
                <a:latin typeface="Georgia"/>
              </a:rPr>
              <a:t>des </a:t>
            </a:r>
            <a:r>
              <a:rPr lang="fr-FR" sz="1600" b="1" dirty="0">
                <a:solidFill>
                  <a:prstClr val="white"/>
                </a:solidFill>
                <a:latin typeface="Georgia"/>
              </a:rPr>
              <a:t>Gens de Mer</a:t>
            </a:r>
            <a:endParaRPr lang="fr-FR" sz="1600" dirty="0">
              <a:solidFill>
                <a:prstClr val="white"/>
              </a:solidFill>
              <a:latin typeface="Georgia"/>
            </a:endParaRPr>
          </a:p>
        </p:txBody>
      </p:sp>
      <p:sp>
        <p:nvSpPr>
          <p:cNvPr id="12" name="Arrondir un rectangle avec un coin du même côté 11"/>
          <p:cNvSpPr/>
          <p:nvPr/>
        </p:nvSpPr>
        <p:spPr>
          <a:xfrm>
            <a:off x="7308304" y="1700808"/>
            <a:ext cx="1728192" cy="529782"/>
          </a:xfrm>
          <a:prstGeom prst="round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b="1" dirty="0"/>
              <a:t>التنظيم الإداري للبحارة</a:t>
            </a:r>
            <a:endParaRPr lang="fr-FR" b="1" dirty="0"/>
          </a:p>
        </p:txBody>
      </p:sp>
      <p:sp>
        <p:nvSpPr>
          <p:cNvPr id="23" name="Rectangle 22"/>
          <p:cNvSpPr/>
          <p:nvPr/>
        </p:nvSpPr>
        <p:spPr>
          <a:xfrm>
            <a:off x="0" y="1578731"/>
            <a:ext cx="6634942" cy="1200329"/>
          </a:xfrm>
          <a:prstGeom prst="rect">
            <a:avLst/>
          </a:prstGeom>
        </p:spPr>
        <p:txBody>
          <a:bodyPr wrap="square">
            <a:spAutoFit/>
          </a:bodyPr>
          <a:lstStyle/>
          <a:p>
            <a:pPr algn="r" rtl="1"/>
            <a:r>
              <a:rPr lang="ar-SA" sz="1200" b="1" dirty="0"/>
              <a:t>ظهير 21 </a:t>
            </a:r>
            <a:r>
              <a:rPr lang="ar-SA" sz="1200" b="1" dirty="0" smtClean="0"/>
              <a:t>يناير1922 الذي يلزم البحارة المغاربة التوفر على دفتر بحري؛</a:t>
            </a:r>
            <a:endParaRPr lang="ar-SA" sz="1200" b="1" dirty="0"/>
          </a:p>
          <a:p>
            <a:pPr algn="r" rtl="1"/>
            <a:r>
              <a:rPr lang="ar-SA" sz="1200" b="1" dirty="0"/>
              <a:t>ظهير 16 يوليو 2010 بإصدار القانون </a:t>
            </a:r>
            <a:r>
              <a:rPr lang="ar-SA" sz="1200" b="1" dirty="0" smtClean="0"/>
              <a:t>16-07 بتحديد شروط التسجيل بصفة بحار في سجل طاقم سفن </a:t>
            </a:r>
            <a:r>
              <a:rPr lang="ar-SA" sz="1200" b="1" dirty="0"/>
              <a:t>الصيد </a:t>
            </a:r>
            <a:r>
              <a:rPr lang="ar-SA" sz="1200" b="1" dirty="0" smtClean="0"/>
              <a:t>ومهام القيادة ؛</a:t>
            </a:r>
          </a:p>
          <a:p>
            <a:pPr algn="r" rtl="1"/>
            <a:r>
              <a:rPr lang="ar-SA" sz="1200" b="1" dirty="0" smtClean="0"/>
              <a:t>القرار 12/06/1963 بتحديد شروط تسليم الرخص الاستثنائية لممارسة مهام القيادة وضابط ميكانيكي</a:t>
            </a:r>
            <a:endParaRPr lang="ar-SA" sz="1200" b="1" dirty="0"/>
          </a:p>
          <a:p>
            <a:pPr algn="r" rtl="1"/>
            <a:r>
              <a:rPr lang="ar-SA" sz="1200" b="1" dirty="0"/>
              <a:t>القرار </a:t>
            </a:r>
            <a:r>
              <a:rPr lang="ar-SA" sz="1200" b="1" dirty="0" smtClean="0"/>
              <a:t>28/04/2008 بتحديد شروط تسليم الإجازات والشهادات</a:t>
            </a:r>
          </a:p>
          <a:p>
            <a:pPr algn="r" rtl="1"/>
            <a:r>
              <a:rPr lang="ar-SA" sz="1200" b="1" dirty="0" smtClean="0"/>
              <a:t>القرار 31/12/2020 بتحديد المستويات الدنيا من التعليم والتكوين المهني المطلوبة للتسجيل بصفة بحار في سجل طاقم سفن الصيد البحري </a:t>
            </a:r>
            <a:r>
              <a:rPr lang="ar-SA" sz="1200" b="1" dirty="0"/>
              <a:t>(تحديد شروط الفصل في طلبات عدم التقيد) </a:t>
            </a:r>
            <a:r>
              <a:rPr lang="ar-SA" sz="1200" b="1" dirty="0" smtClean="0"/>
              <a:t>؛</a:t>
            </a:r>
          </a:p>
        </p:txBody>
      </p:sp>
      <p:sp>
        <p:nvSpPr>
          <p:cNvPr id="31" name="Rectangle 1"/>
          <p:cNvSpPr>
            <a:spLocks noChangeArrowheads="1"/>
          </p:cNvSpPr>
          <p:nvPr/>
        </p:nvSpPr>
        <p:spPr bwMode="auto">
          <a:xfrm>
            <a:off x="7811279" y="5332536"/>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nvGrpSpPr>
          <p:cNvPr id="33" name="Groupe 32"/>
          <p:cNvGrpSpPr/>
          <p:nvPr/>
        </p:nvGrpSpPr>
        <p:grpSpPr>
          <a:xfrm rot="10649138">
            <a:off x="6646218" y="2984925"/>
            <a:ext cx="651034" cy="518150"/>
            <a:chOff x="2495468" y="3990180"/>
            <a:chExt cx="651034" cy="523220"/>
          </a:xfrm>
        </p:grpSpPr>
        <p:sp>
          <p:nvSpPr>
            <p:cNvPr id="34" name="Chevron 33"/>
            <p:cNvSpPr/>
            <p:nvPr/>
          </p:nvSpPr>
          <p:spPr>
            <a:xfrm>
              <a:off x="2495468" y="3990180"/>
              <a:ext cx="406018" cy="523220"/>
            </a:xfrm>
            <a:prstGeom prst="chevron">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sp>
          <p:nvSpPr>
            <p:cNvPr id="35" name="Chevron 34"/>
            <p:cNvSpPr/>
            <p:nvPr/>
          </p:nvSpPr>
          <p:spPr>
            <a:xfrm>
              <a:off x="2740484" y="3990180"/>
              <a:ext cx="406018" cy="523220"/>
            </a:xfrm>
            <a:prstGeom prst="chevron">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grpSp>
      <p:sp>
        <p:nvSpPr>
          <p:cNvPr id="36" name="Arrondir un rectangle avec un coin du même côté 35"/>
          <p:cNvSpPr/>
          <p:nvPr/>
        </p:nvSpPr>
        <p:spPr>
          <a:xfrm>
            <a:off x="7308304" y="2970894"/>
            <a:ext cx="1728192" cy="530114"/>
          </a:xfrm>
          <a:prstGeom prst="round2Same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ar-SA" altLang="fr-FR" dirty="0" smtClean="0">
              <a:solidFill>
                <a:srgbClr val="202124"/>
              </a:solidFill>
              <a:latin typeface="inherit"/>
            </a:endParaRPr>
          </a:p>
          <a:p>
            <a:pPr algn="ctr"/>
            <a:r>
              <a:rPr lang="ar-SA" altLang="fr-FR" b="1" dirty="0" smtClean="0">
                <a:solidFill>
                  <a:srgbClr val="202124"/>
                </a:solidFill>
                <a:latin typeface="inherit"/>
              </a:rPr>
              <a:t>الأعمال </a:t>
            </a:r>
            <a:r>
              <a:rPr lang="ar-SA" altLang="fr-FR" b="1" dirty="0">
                <a:solidFill>
                  <a:srgbClr val="202124"/>
                </a:solidFill>
                <a:latin typeface="inherit"/>
              </a:rPr>
              <a:t>البحرية </a:t>
            </a:r>
            <a:r>
              <a:rPr lang="ar-SA" altLang="fr-FR" b="1" dirty="0" smtClean="0">
                <a:solidFill>
                  <a:srgbClr val="202124"/>
                </a:solidFill>
                <a:latin typeface="inherit"/>
              </a:rPr>
              <a:t>و التحقيقات البحرية</a:t>
            </a:r>
            <a:r>
              <a:rPr lang="fr-FR" altLang="fr-FR" sz="600" dirty="0" smtClean="0">
                <a:solidFill>
                  <a:schemeClr val="tx1"/>
                </a:solidFill>
              </a:rPr>
              <a:t> </a:t>
            </a:r>
            <a:endParaRPr lang="fr-FR" altLang="fr-FR" dirty="0">
              <a:solidFill>
                <a:schemeClr val="tx1"/>
              </a:solidFill>
              <a:latin typeface="Arial" panose="020B0604020202020204" pitchFamily="34" charset="0"/>
            </a:endParaRPr>
          </a:p>
          <a:p>
            <a:pPr algn="ctr"/>
            <a:endParaRPr lang="fr-FR" dirty="0"/>
          </a:p>
        </p:txBody>
      </p:sp>
      <p:sp>
        <p:nvSpPr>
          <p:cNvPr id="32" name="Rectangle 31"/>
          <p:cNvSpPr/>
          <p:nvPr/>
        </p:nvSpPr>
        <p:spPr>
          <a:xfrm>
            <a:off x="500034" y="3000372"/>
            <a:ext cx="6160492" cy="1384995"/>
          </a:xfrm>
          <a:prstGeom prst="rect">
            <a:avLst/>
          </a:prstGeom>
        </p:spPr>
        <p:txBody>
          <a:bodyPr wrap="square">
            <a:spAutoFit/>
          </a:bodyPr>
          <a:lstStyle/>
          <a:p>
            <a:pPr algn="just" rtl="1"/>
            <a:r>
              <a:rPr lang="ar-SA" sz="1200" b="1" dirty="0"/>
              <a:t>ظهير شريف </a:t>
            </a:r>
            <a:r>
              <a:rPr lang="ar-SA" sz="1200" b="1" dirty="0" smtClean="0"/>
              <a:t>27 </a:t>
            </a:r>
            <a:r>
              <a:rPr lang="ar-SA" sz="1200" b="1" dirty="0"/>
              <a:t>يوليو 1972 المتعلق بنظام الضمان الاجتماعي كما تم استكماله وتعديله بظهير 4 نوفمبر 2004.</a:t>
            </a:r>
          </a:p>
          <a:p>
            <a:pPr algn="just" rtl="1"/>
            <a:r>
              <a:rPr lang="ar-SA" sz="1200" b="1" dirty="0"/>
              <a:t>القانون 46-12 المتعلق </a:t>
            </a:r>
            <a:r>
              <a:rPr lang="ar-SA" sz="1200" b="1" dirty="0" smtClean="0"/>
              <a:t>اللجان </a:t>
            </a:r>
            <a:r>
              <a:rPr lang="ar-SA" sz="1200" b="1" dirty="0" err="1" smtClean="0"/>
              <a:t>الادارية</a:t>
            </a:r>
            <a:r>
              <a:rPr lang="ar-SA" sz="1200" b="1" dirty="0" smtClean="0"/>
              <a:t> للتحقيق البحري</a:t>
            </a:r>
            <a:endParaRPr lang="fr-FR" sz="1200" b="1" dirty="0" smtClean="0"/>
          </a:p>
          <a:p>
            <a:pPr algn="just" rtl="1"/>
            <a:r>
              <a:rPr lang="ar-SA" sz="1200" b="1" dirty="0" smtClean="0"/>
              <a:t>القانون 18-12 المتعلق </a:t>
            </a:r>
            <a:r>
              <a:rPr lang="ar-SA" sz="1200" b="1" dirty="0" err="1" smtClean="0"/>
              <a:t>بـحوادت</a:t>
            </a:r>
            <a:r>
              <a:rPr lang="ar-SA" sz="1200" b="1" dirty="0" smtClean="0"/>
              <a:t> </a:t>
            </a:r>
            <a:r>
              <a:rPr lang="ar-SA" sz="1200" b="1" dirty="0" smtClean="0"/>
              <a:t>الشغل</a:t>
            </a:r>
            <a:r>
              <a:rPr lang="fr-FR" sz="1200" b="1" dirty="0" smtClean="0"/>
              <a:t> ؛</a:t>
            </a:r>
          </a:p>
          <a:p>
            <a:pPr algn="just" rtl="1"/>
            <a:r>
              <a:rPr lang="ar-SA" sz="1200" b="1" dirty="0" smtClean="0"/>
              <a:t>القانون </a:t>
            </a:r>
            <a:r>
              <a:rPr lang="ar-SA" sz="1200" b="1" dirty="0"/>
              <a:t>65-99 المتعلق بقانون العمل ؛</a:t>
            </a:r>
          </a:p>
          <a:p>
            <a:pPr algn="just" rtl="1"/>
            <a:r>
              <a:rPr lang="ar-SA" sz="1200" b="1" dirty="0"/>
              <a:t>القانون 65-00 المتعلق </a:t>
            </a:r>
            <a:r>
              <a:rPr lang="ar-SA" sz="1200" b="1" dirty="0" smtClean="0"/>
              <a:t>بـالتامين الصحي </a:t>
            </a:r>
            <a:r>
              <a:rPr lang="ar-SA" sz="1200" b="1" dirty="0" err="1" smtClean="0"/>
              <a:t>الاجباري</a:t>
            </a:r>
            <a:r>
              <a:rPr lang="ar-SA" sz="1200" b="1" dirty="0" smtClean="0"/>
              <a:t> </a:t>
            </a:r>
            <a:r>
              <a:rPr lang="fr-FR" sz="1200" b="1" dirty="0"/>
              <a:t>AMO ؛</a:t>
            </a:r>
          </a:p>
          <a:p>
            <a:pPr algn="just" rtl="1"/>
            <a:r>
              <a:rPr lang="ar-SA" sz="1200" b="1" dirty="0"/>
              <a:t>المرسوم الصادر في 25 أكتوبر 1963 (فحص السلامة ، السكن ، إلخ) </a:t>
            </a:r>
          </a:p>
          <a:p>
            <a:pPr algn="just" rtl="1"/>
            <a:r>
              <a:rPr lang="ar-SA" sz="1200" b="1" dirty="0"/>
              <a:t>المرسوم الصادر في 30 يناير 1964 بتحديد نسبة مساهمة الصيادين المستحقة للصندوق الوطني للضمان الاجتماعي.</a:t>
            </a:r>
            <a:endParaRPr lang="fr-FR" sz="1200" b="1" dirty="0"/>
          </a:p>
        </p:txBody>
      </p:sp>
      <p:sp>
        <p:nvSpPr>
          <p:cNvPr id="37" name="Rectangle 36"/>
          <p:cNvSpPr/>
          <p:nvPr/>
        </p:nvSpPr>
        <p:spPr>
          <a:xfrm>
            <a:off x="2143108" y="5143512"/>
            <a:ext cx="4392488" cy="338554"/>
          </a:xfrm>
          <a:prstGeom prst="rect">
            <a:avLst/>
          </a:prstGeom>
        </p:spPr>
        <p:txBody>
          <a:bodyPr wrap="square">
            <a:spAutoFit/>
          </a:bodyPr>
          <a:lstStyle/>
          <a:p>
            <a:pPr algn="just"/>
            <a:r>
              <a:rPr lang="ar-SA" sz="1600" dirty="0"/>
              <a:t>القانون </a:t>
            </a:r>
            <a:r>
              <a:rPr lang="ar-SA" sz="1600" dirty="0" smtClean="0"/>
              <a:t>12-112 </a:t>
            </a:r>
            <a:r>
              <a:rPr lang="ar-SA" sz="1600" dirty="0"/>
              <a:t>المؤرخ 21 نوفمبر 2014 المتعلق بالتعاونيات</a:t>
            </a:r>
            <a:endParaRPr lang="fr-FR" sz="1600" dirty="0"/>
          </a:p>
        </p:txBody>
      </p:sp>
      <p:sp>
        <p:nvSpPr>
          <p:cNvPr id="39" name="Arrondir un rectangle avec un coin du même côté 38"/>
          <p:cNvSpPr/>
          <p:nvPr/>
        </p:nvSpPr>
        <p:spPr>
          <a:xfrm>
            <a:off x="7286644" y="4929198"/>
            <a:ext cx="1728192" cy="530114"/>
          </a:xfrm>
          <a:prstGeom prst="round2Same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ar-SA" altLang="fr-FR" b="1" dirty="0" smtClean="0">
                <a:solidFill>
                  <a:srgbClr val="202124"/>
                </a:solidFill>
                <a:latin typeface="inherit"/>
              </a:rPr>
              <a:t>خلق و تسيير التعاونيات</a:t>
            </a:r>
            <a:endParaRPr lang="fr-FR" b="1" dirty="0"/>
          </a:p>
        </p:txBody>
      </p:sp>
      <p:grpSp>
        <p:nvGrpSpPr>
          <p:cNvPr id="40" name="Groupe 39"/>
          <p:cNvGrpSpPr/>
          <p:nvPr/>
        </p:nvGrpSpPr>
        <p:grpSpPr>
          <a:xfrm rot="10649138">
            <a:off x="6583316" y="5014667"/>
            <a:ext cx="651034" cy="518150"/>
            <a:chOff x="2495468" y="3990180"/>
            <a:chExt cx="651034" cy="523220"/>
          </a:xfrm>
        </p:grpSpPr>
        <p:sp>
          <p:nvSpPr>
            <p:cNvPr id="41" name="Chevron 40"/>
            <p:cNvSpPr/>
            <p:nvPr/>
          </p:nvSpPr>
          <p:spPr>
            <a:xfrm>
              <a:off x="2495468" y="3990180"/>
              <a:ext cx="406018" cy="523220"/>
            </a:xfrm>
            <a:prstGeom prst="chevron">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sp>
          <p:nvSpPr>
            <p:cNvPr id="42" name="Chevron 41"/>
            <p:cNvSpPr/>
            <p:nvPr/>
          </p:nvSpPr>
          <p:spPr>
            <a:xfrm>
              <a:off x="2740484" y="3990180"/>
              <a:ext cx="406018" cy="523220"/>
            </a:xfrm>
            <a:prstGeom prst="chevron">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grpSp>
      <p:pic>
        <p:nvPicPr>
          <p:cNvPr id="22" name="Image 21"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24" name="Image 23"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extLst>
      <p:ext uri="{BB962C8B-B14F-4D97-AF65-F5344CB8AC3E}">
        <p14:creationId xmlns:p14="http://schemas.microsoft.com/office/powerpoint/2010/main" val="2785791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texte 2">
            <a:extLst>
              <a:ext uri="{FF2B5EF4-FFF2-40B4-BE49-F238E27FC236}">
                <a16:creationId xmlns="" xmlns:a16="http://schemas.microsoft.com/office/drawing/2014/main" id="{F40EFB12-F2D2-4ED3-868C-A0F84C8A5BD2}"/>
              </a:ext>
            </a:extLst>
          </p:cNvPr>
          <p:cNvSpPr txBox="1">
            <a:spLocks/>
          </p:cNvSpPr>
          <p:nvPr/>
        </p:nvSpPr>
        <p:spPr>
          <a:xfrm>
            <a:off x="395282" y="1124745"/>
            <a:ext cx="2438716" cy="779000"/>
          </a:xfrm>
          <a:prstGeom prst="downArrowCallout">
            <a:avLst/>
          </a:prstGeom>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cap="small" baseline="0">
                <a:solidFill>
                  <a:srgbClr val="002060"/>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pPr>
            <a:r>
              <a:rPr lang="ar-SA" sz="1600" dirty="0"/>
              <a:t>التنظيم </a:t>
            </a:r>
            <a:r>
              <a:rPr lang="ar-SA" sz="1600" dirty="0" smtClean="0"/>
              <a:t>الإداري لرجال البحر</a:t>
            </a:r>
            <a:endParaRPr lang="fr-MA" sz="1600" dirty="0"/>
          </a:p>
        </p:txBody>
      </p:sp>
      <p:sp>
        <p:nvSpPr>
          <p:cNvPr id="31" name="Espace réservé du texte 2">
            <a:extLst>
              <a:ext uri="{FF2B5EF4-FFF2-40B4-BE49-F238E27FC236}">
                <a16:creationId xmlns="" xmlns:a16="http://schemas.microsoft.com/office/drawing/2014/main" id="{F40EFB12-F2D2-4ED3-868C-A0F84C8A5BD2}"/>
              </a:ext>
            </a:extLst>
          </p:cNvPr>
          <p:cNvSpPr txBox="1">
            <a:spLocks/>
          </p:cNvSpPr>
          <p:nvPr/>
        </p:nvSpPr>
        <p:spPr>
          <a:xfrm>
            <a:off x="3023117" y="1124745"/>
            <a:ext cx="2833352" cy="779000"/>
          </a:xfrm>
          <a:prstGeom prst="downArrowCallout">
            <a:avLst/>
          </a:prstGeom>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cap="small" baseline="0">
                <a:solidFill>
                  <a:srgbClr val="002060"/>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pPr>
            <a:r>
              <a:rPr lang="ar-SA" sz="1600" dirty="0"/>
              <a:t>العمل البحري</a:t>
            </a:r>
            <a:endParaRPr lang="fr-MA" sz="1600" dirty="0"/>
          </a:p>
        </p:txBody>
      </p:sp>
      <p:sp>
        <p:nvSpPr>
          <p:cNvPr id="32" name="Espace réservé du texte 2">
            <a:extLst>
              <a:ext uri="{FF2B5EF4-FFF2-40B4-BE49-F238E27FC236}">
                <a16:creationId xmlns="" xmlns:a16="http://schemas.microsoft.com/office/drawing/2014/main" id="{F40EFB12-F2D2-4ED3-868C-A0F84C8A5BD2}"/>
              </a:ext>
            </a:extLst>
          </p:cNvPr>
          <p:cNvSpPr txBox="1">
            <a:spLocks/>
          </p:cNvSpPr>
          <p:nvPr/>
        </p:nvSpPr>
        <p:spPr>
          <a:xfrm>
            <a:off x="6031155" y="1124745"/>
            <a:ext cx="2616137" cy="809980"/>
          </a:xfrm>
          <a:prstGeom prst="downArrowCallou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cap="small" baseline="0">
                <a:solidFill>
                  <a:srgbClr val="002060"/>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lnSpc>
                <a:spcPct val="70000"/>
              </a:lnSpc>
              <a:spcAft>
                <a:spcPts val="0"/>
              </a:spcAft>
            </a:pPr>
            <a:r>
              <a:rPr lang="ar-SA" sz="1600" dirty="0" smtClean="0"/>
              <a:t>ترقية و الرفع من المستوى </a:t>
            </a:r>
            <a:r>
              <a:rPr lang="ar-SA" sz="1600" dirty="0" err="1" smtClean="0"/>
              <a:t>سوسيو</a:t>
            </a:r>
            <a:r>
              <a:rPr lang="ar-SA" sz="1600" dirty="0" smtClean="0"/>
              <a:t> اقتصادي</a:t>
            </a:r>
            <a:endParaRPr lang="fr-FR" sz="1600" dirty="0"/>
          </a:p>
        </p:txBody>
      </p:sp>
      <p:sp>
        <p:nvSpPr>
          <p:cNvPr id="33" name="ZoneTexte 32"/>
          <p:cNvSpPr txBox="1"/>
          <p:nvPr/>
        </p:nvSpPr>
        <p:spPr>
          <a:xfrm>
            <a:off x="345766" y="1903744"/>
            <a:ext cx="2514964" cy="4405576"/>
          </a:xfrm>
          <a:prstGeom prst="rect">
            <a:avLst/>
          </a:prstGeom>
          <a:noFill/>
          <a:ln w="19050">
            <a:solidFill>
              <a:srgbClr val="1F4E79"/>
            </a:solidFill>
            <a:prstDash val="sysDash"/>
          </a:ln>
        </p:spPr>
        <p:txBody>
          <a:bodyPr wrap="square" rtlCol="0" anchor="ctr">
            <a:noAutofit/>
          </a:bodyPr>
          <a:lstStyle/>
          <a:p>
            <a:pPr algn="just" rtl="1" fontAlgn="auto">
              <a:spcBef>
                <a:spcPts val="0"/>
              </a:spcBef>
              <a:spcAft>
                <a:spcPts val="0"/>
              </a:spcAft>
              <a:buFont typeface="Wingdings" pitchFamily="2" charset="2"/>
              <a:buChar char="§"/>
            </a:pPr>
            <a:r>
              <a:rPr lang="ar-SA" sz="1600" b="1" dirty="0" smtClean="0">
                <a:solidFill>
                  <a:prstClr val="black"/>
                </a:solidFill>
                <a:latin typeface="Constantia" pitchFamily="18" charset="0"/>
              </a:rPr>
              <a:t>المساهمة في </a:t>
            </a:r>
            <a:r>
              <a:rPr lang="ar-SA" sz="1600" b="1" dirty="0" err="1" smtClean="0">
                <a:solidFill>
                  <a:prstClr val="black"/>
                </a:solidFill>
                <a:latin typeface="Constantia" pitchFamily="18" charset="0"/>
              </a:rPr>
              <a:t>تحيين</a:t>
            </a:r>
            <a:r>
              <a:rPr lang="ar-SA" sz="1600" b="1" dirty="0" smtClean="0">
                <a:solidFill>
                  <a:prstClr val="black"/>
                </a:solidFill>
                <a:latin typeface="Constantia" pitchFamily="18" charset="0"/>
              </a:rPr>
              <a:t> القوانين المتعلقة برجال البحر</a:t>
            </a:r>
            <a:endParaRPr lang="ar-SA" sz="1600" b="1" dirty="0">
              <a:solidFill>
                <a:prstClr val="black"/>
              </a:solidFill>
              <a:latin typeface="Constantia" pitchFamily="18" charset="0"/>
            </a:endParaRPr>
          </a:p>
          <a:p>
            <a:pPr algn="just" rtl="1" fontAlgn="auto">
              <a:spcBef>
                <a:spcPts val="0"/>
              </a:spcBef>
              <a:spcAft>
                <a:spcPts val="0"/>
              </a:spcAft>
            </a:pPr>
            <a:endParaRPr lang="ar-SA" sz="1600" b="1" dirty="0">
              <a:solidFill>
                <a:prstClr val="black"/>
              </a:solidFill>
              <a:latin typeface="Constantia" pitchFamily="18" charset="0"/>
            </a:endParaRPr>
          </a:p>
          <a:p>
            <a:pPr algn="r" fontAlgn="auto">
              <a:spcBef>
                <a:spcPts val="0"/>
              </a:spcBef>
              <a:spcAft>
                <a:spcPts val="0"/>
              </a:spcAft>
            </a:pPr>
            <a:r>
              <a:rPr lang="ar-SA" sz="1600" b="1" dirty="0" smtClean="0">
                <a:solidFill>
                  <a:prstClr val="black"/>
                </a:solidFill>
                <a:latin typeface="Constantia" pitchFamily="18" charset="0"/>
              </a:rPr>
              <a:t>المساهمة في </a:t>
            </a:r>
            <a:r>
              <a:rPr lang="ar-SA" sz="1600" b="1" dirty="0" err="1" smtClean="0">
                <a:solidFill>
                  <a:prstClr val="black"/>
                </a:solidFill>
                <a:latin typeface="Constantia" pitchFamily="18" charset="0"/>
              </a:rPr>
              <a:t>تحيين</a:t>
            </a:r>
            <a:r>
              <a:rPr lang="ar-SA" sz="1600" b="1" dirty="0" smtClean="0">
                <a:solidFill>
                  <a:prstClr val="black"/>
                </a:solidFill>
                <a:latin typeface="Constantia" pitchFamily="18" charset="0"/>
              </a:rPr>
              <a:t> النظام </a:t>
            </a:r>
            <a:r>
              <a:rPr lang="fr-FR" sz="1600" b="1" dirty="0" smtClean="0">
                <a:solidFill>
                  <a:prstClr val="black"/>
                </a:solidFill>
                <a:latin typeface="Constantia" pitchFamily="18" charset="0"/>
              </a:rPr>
              <a:t>SAMAC </a:t>
            </a:r>
            <a:r>
              <a:rPr lang="ar-SA" sz="1600" b="1" dirty="0" err="1" smtClean="0">
                <a:solidFill>
                  <a:prstClr val="black"/>
                </a:solidFill>
                <a:latin typeface="Constantia" pitchFamily="18" charset="0"/>
              </a:rPr>
              <a:t>المعلوماتي</a:t>
            </a:r>
            <a:endParaRPr lang="fr-FR" sz="1600" b="1" dirty="0" smtClean="0">
              <a:solidFill>
                <a:prstClr val="black"/>
              </a:solidFill>
              <a:latin typeface="Constantia" pitchFamily="18" charset="0"/>
            </a:endParaRPr>
          </a:p>
          <a:p>
            <a:pPr algn="just" fontAlgn="auto">
              <a:spcBef>
                <a:spcPts val="0"/>
              </a:spcBef>
              <a:spcAft>
                <a:spcPts val="0"/>
              </a:spcAft>
              <a:buFont typeface="Wingdings" pitchFamily="2" charset="2"/>
              <a:buChar char="§"/>
            </a:pPr>
            <a:endParaRPr lang="fr-FR" sz="1200" dirty="0">
              <a:solidFill>
                <a:prstClr val="black"/>
              </a:solidFill>
              <a:latin typeface="Constantia" pitchFamily="18" charset="0"/>
            </a:endParaRPr>
          </a:p>
        </p:txBody>
      </p:sp>
      <p:sp>
        <p:nvSpPr>
          <p:cNvPr id="34" name="ZoneTexte 33"/>
          <p:cNvSpPr txBox="1"/>
          <p:nvPr/>
        </p:nvSpPr>
        <p:spPr>
          <a:xfrm>
            <a:off x="3003606" y="1903743"/>
            <a:ext cx="2686994" cy="4405577"/>
          </a:xfrm>
          <a:prstGeom prst="rect">
            <a:avLst/>
          </a:prstGeom>
          <a:solidFill>
            <a:schemeClr val="tx2">
              <a:lumMod val="20000"/>
              <a:lumOff val="80000"/>
            </a:schemeClr>
          </a:solidFill>
          <a:ln w="19050">
            <a:solidFill>
              <a:srgbClr val="1F4E79"/>
            </a:solidFill>
            <a:prstDash val="sysDash"/>
          </a:ln>
        </p:spPr>
        <p:txBody>
          <a:bodyPr wrap="square" rtlCol="0" anchor="ctr">
            <a:noAutofit/>
          </a:bodyPr>
          <a:lstStyle/>
          <a:p>
            <a:pPr algn="just" rtl="1" fontAlgn="auto">
              <a:spcBef>
                <a:spcPts val="0"/>
              </a:spcBef>
              <a:spcAft>
                <a:spcPts val="0"/>
              </a:spcAft>
            </a:pPr>
            <a:r>
              <a:rPr lang="ar-SA" sz="1600" b="1" dirty="0">
                <a:solidFill>
                  <a:prstClr val="black"/>
                </a:solidFill>
                <a:latin typeface="Constantia" pitchFamily="18" charset="0"/>
              </a:rPr>
              <a:t>- وضع قرارات تشكيل اللجان الإدارية للتحقيقات البحرية ؛</a:t>
            </a:r>
          </a:p>
          <a:p>
            <a:pPr algn="just" rtl="1" fontAlgn="auto">
              <a:spcBef>
                <a:spcPts val="0"/>
              </a:spcBef>
              <a:spcAft>
                <a:spcPts val="0"/>
              </a:spcAft>
            </a:pPr>
            <a:endParaRPr lang="ar-SA" sz="1600" b="1" dirty="0">
              <a:solidFill>
                <a:prstClr val="black"/>
              </a:solidFill>
              <a:latin typeface="Constantia" pitchFamily="18" charset="0"/>
            </a:endParaRPr>
          </a:p>
          <a:p>
            <a:pPr algn="just" rtl="1" fontAlgn="auto">
              <a:spcBef>
                <a:spcPts val="0"/>
              </a:spcBef>
              <a:spcAft>
                <a:spcPts val="0"/>
              </a:spcAft>
            </a:pPr>
            <a:endParaRPr lang="ar-SA" sz="1600" b="1" dirty="0">
              <a:solidFill>
                <a:prstClr val="black"/>
              </a:solidFill>
              <a:latin typeface="Constantia" pitchFamily="18" charset="0"/>
            </a:endParaRPr>
          </a:p>
          <a:p>
            <a:pPr algn="just" rtl="1" fontAlgn="auto">
              <a:spcBef>
                <a:spcPts val="0"/>
              </a:spcBef>
              <a:spcAft>
                <a:spcPts val="0"/>
              </a:spcAft>
            </a:pPr>
            <a:endParaRPr lang="ar-SA" sz="1600" b="1" dirty="0">
              <a:solidFill>
                <a:prstClr val="black"/>
              </a:solidFill>
              <a:latin typeface="Constantia" pitchFamily="18" charset="0"/>
            </a:endParaRPr>
          </a:p>
          <a:p>
            <a:pPr algn="just" rtl="1" fontAlgn="auto">
              <a:spcBef>
                <a:spcPts val="0"/>
              </a:spcBef>
              <a:spcAft>
                <a:spcPts val="0"/>
              </a:spcAft>
            </a:pPr>
            <a:r>
              <a:rPr lang="ar-SA" sz="1600" b="1" dirty="0">
                <a:solidFill>
                  <a:prstClr val="black"/>
                </a:solidFill>
                <a:latin typeface="Constantia" pitchFamily="18" charset="0"/>
              </a:rPr>
              <a:t>متابعة ودراسة تظلمات البحارة.</a:t>
            </a:r>
            <a:endParaRPr lang="fr-FR" sz="1600" b="1" dirty="0">
              <a:solidFill>
                <a:srgbClr val="646B86"/>
              </a:solidFill>
              <a:latin typeface="Trebuchet MS" panose="020B0603020202020204" pitchFamily="34" charset="0"/>
            </a:endParaRPr>
          </a:p>
        </p:txBody>
      </p:sp>
      <p:sp>
        <p:nvSpPr>
          <p:cNvPr id="35" name="ZoneTexte 34"/>
          <p:cNvSpPr txBox="1"/>
          <p:nvPr/>
        </p:nvSpPr>
        <p:spPr>
          <a:xfrm>
            <a:off x="5875980" y="1903743"/>
            <a:ext cx="2771312" cy="4405577"/>
          </a:xfrm>
          <a:prstGeom prst="rect">
            <a:avLst/>
          </a:prstGeom>
          <a:solidFill>
            <a:schemeClr val="bg1">
              <a:lumMod val="75000"/>
            </a:schemeClr>
          </a:solidFill>
          <a:ln w="19050">
            <a:solidFill>
              <a:srgbClr val="1F4E79"/>
            </a:solidFill>
            <a:prstDash val="sysDash"/>
          </a:ln>
        </p:spPr>
        <p:txBody>
          <a:bodyPr wrap="square" rtlCol="0" anchor="ctr">
            <a:noAutofit/>
          </a:bodyPr>
          <a:lstStyle/>
          <a:p>
            <a:pPr lvl="0" algn="r" rtl="1"/>
            <a:r>
              <a:rPr lang="ar-MA" sz="1600" b="1" dirty="0" smtClean="0"/>
              <a:t>تعميم التغطية الاجتماعية والصحية على كافة بحارة الصيد بأعالي البحار، والصيد الساحلي والصيد التقليدي</a:t>
            </a:r>
            <a:endParaRPr lang="fr-FR" sz="1600" dirty="0" smtClean="0"/>
          </a:p>
          <a:p>
            <a:pPr lvl="0" algn="r" rtl="1"/>
            <a:r>
              <a:rPr lang="ar-MA" sz="1600" b="1" dirty="0" smtClean="0"/>
              <a:t> تعميم التأمين على حوادث الشغل</a:t>
            </a:r>
            <a:endParaRPr lang="fr-FR" sz="1600" dirty="0" smtClean="0"/>
          </a:p>
          <a:p>
            <a:pPr lvl="0" algn="r" rtl="1"/>
            <a:r>
              <a:rPr lang="ar-SA" sz="1600" b="1" dirty="0" err="1" smtClean="0"/>
              <a:t>احداث</a:t>
            </a:r>
            <a:r>
              <a:rPr lang="ar-MA" sz="1600" b="1" dirty="0" smtClean="0"/>
              <a:t> 22 وحدة صحية لفائدة رجال البحر</a:t>
            </a:r>
            <a:r>
              <a:rPr lang="ar-SA" sz="1600" b="1" dirty="0" smtClean="0"/>
              <a:t>.</a:t>
            </a:r>
            <a:endParaRPr lang="fr-FR" sz="1600" dirty="0" smtClean="0"/>
          </a:p>
          <a:p>
            <a:pPr algn="just" rtl="1" fontAlgn="auto">
              <a:spcBef>
                <a:spcPts val="0"/>
              </a:spcBef>
              <a:spcAft>
                <a:spcPts val="0"/>
              </a:spcAft>
            </a:pPr>
            <a:r>
              <a:rPr lang="ar-SA" sz="1600" b="1" dirty="0" smtClean="0">
                <a:solidFill>
                  <a:prstClr val="black"/>
                </a:solidFill>
                <a:latin typeface="Constantia" pitchFamily="18" charset="0"/>
              </a:rPr>
              <a:t>تنظيم دورات تدريبية لمديري تعاونيات الصيد (رجال ونساء) .</a:t>
            </a:r>
          </a:p>
          <a:p>
            <a:pPr lvl="0" algn="r" rtl="1"/>
            <a:r>
              <a:rPr lang="ar-MA" sz="1600" b="1" dirty="0" smtClean="0"/>
              <a:t>تطوير المنظومة الوطنية للإرشاد البحري بالصيد التقليدي</a:t>
            </a:r>
            <a:r>
              <a:rPr lang="ar-SA" sz="1600" b="1" dirty="0" smtClean="0"/>
              <a:t>.</a:t>
            </a:r>
            <a:r>
              <a:rPr lang="ar-MA" sz="1600" b="1" dirty="0" smtClean="0"/>
              <a:t> </a:t>
            </a:r>
            <a:endParaRPr lang="fr-FR" sz="1600" dirty="0" smtClean="0"/>
          </a:p>
          <a:p>
            <a:pPr lvl="0" algn="r" rtl="1"/>
            <a:r>
              <a:rPr lang="ar-MA" sz="1600" b="1" dirty="0" smtClean="0"/>
              <a:t>انخراط ومساهمة قوية في ترقية تعاونيات الصيد البحري (رجال ونساء) ، حوالي 460 تعاونية تعمل في مجال الصيد البحري</a:t>
            </a:r>
            <a:r>
              <a:rPr lang="ar-SA" sz="1600" b="1" dirty="0" smtClean="0"/>
              <a:t>.</a:t>
            </a:r>
          </a:p>
          <a:p>
            <a:pPr algn="r" rtl="1"/>
            <a:r>
              <a:rPr lang="ar-SA" sz="1600" b="1" dirty="0" smtClean="0">
                <a:solidFill>
                  <a:prstClr val="black"/>
                </a:solidFill>
                <a:latin typeface="Constantia" pitchFamily="18" charset="0"/>
              </a:rPr>
              <a:t>تنظيم حملات طبية لرجال البحر وذويهم.</a:t>
            </a:r>
          </a:p>
          <a:p>
            <a:pPr lvl="0" algn="r" rtl="1"/>
            <a:endParaRPr lang="fr-FR" sz="1600" dirty="0" smtClean="0"/>
          </a:p>
          <a:p>
            <a:pPr algn="just" rtl="1" fontAlgn="auto">
              <a:spcBef>
                <a:spcPts val="0"/>
              </a:spcBef>
              <a:spcAft>
                <a:spcPts val="0"/>
              </a:spcAft>
            </a:pPr>
            <a:endParaRPr lang="fr-FR" sz="1600" b="1" dirty="0">
              <a:solidFill>
                <a:prstClr val="black"/>
              </a:solidFill>
              <a:latin typeface="Constantia" pitchFamily="18" charset="0"/>
            </a:endParaRPr>
          </a:p>
        </p:txBody>
      </p:sp>
      <p:sp>
        <p:nvSpPr>
          <p:cNvPr id="2" name="Rectangle 1"/>
          <p:cNvSpPr/>
          <p:nvPr/>
        </p:nvSpPr>
        <p:spPr>
          <a:xfrm>
            <a:off x="2051720" y="283899"/>
            <a:ext cx="4776147" cy="523220"/>
          </a:xfrm>
          <a:prstGeom prst="rect">
            <a:avLst/>
          </a:prstGeom>
        </p:spPr>
        <p:txBody>
          <a:bodyPr wrap="square">
            <a:spAutoFit/>
          </a:bodyPr>
          <a:lstStyle/>
          <a:p>
            <a:pPr algn="ctr"/>
            <a:r>
              <a:rPr lang="ar-SA" sz="2800" b="1" dirty="0">
                <a:solidFill>
                  <a:srgbClr val="0017C0"/>
                </a:solidFill>
              </a:rPr>
              <a:t>الإنجازات الرئيسية </a:t>
            </a:r>
            <a:r>
              <a:rPr lang="ar-SA" sz="2800" b="1" dirty="0" smtClean="0">
                <a:solidFill>
                  <a:srgbClr val="0017C0"/>
                </a:solidFill>
              </a:rPr>
              <a:t>لقسم رجال  البحر</a:t>
            </a:r>
            <a:endParaRPr lang="fr-FR" sz="2800" b="1" dirty="0">
              <a:solidFill>
                <a:srgbClr val="0017C0"/>
              </a:solidFill>
            </a:endParaRPr>
          </a:p>
        </p:txBody>
      </p:sp>
      <p:pic>
        <p:nvPicPr>
          <p:cNvPr id="9" name="Image 8"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10" name="Image 9"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extLst>
      <p:ext uri="{BB962C8B-B14F-4D97-AF65-F5344CB8AC3E}">
        <p14:creationId xmlns:p14="http://schemas.microsoft.com/office/powerpoint/2010/main" val="1114475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ar-SA" sz="3100" b="1" dirty="0" smtClean="0">
                <a:solidFill>
                  <a:srgbClr val="0017C0"/>
                </a:solidFill>
                <a:latin typeface="Arial" pitchFamily="34" charset="0"/>
                <a:cs typeface="Arial" pitchFamily="34" charset="0"/>
              </a:rPr>
              <a:t>مصلحة إنقاذ الأرواح البشرية</a:t>
            </a:r>
            <a:r>
              <a:rPr lang="fr-FR" dirty="0" smtClean="0">
                <a:solidFill>
                  <a:srgbClr val="0017C0"/>
                </a:solidFill>
              </a:rPr>
              <a:t/>
            </a:r>
            <a:br>
              <a:rPr lang="fr-FR" dirty="0" smtClean="0">
                <a:solidFill>
                  <a:srgbClr val="0017C0"/>
                </a:solidFill>
              </a:rPr>
            </a:br>
            <a:endParaRPr lang="fr-FR" dirty="0">
              <a:solidFill>
                <a:srgbClr val="0017C0"/>
              </a:solidFill>
            </a:endParaRPr>
          </a:p>
        </p:txBody>
      </p:sp>
      <p:sp>
        <p:nvSpPr>
          <p:cNvPr id="5" name="Espace réservé du contenu 4"/>
          <p:cNvSpPr>
            <a:spLocks noGrp="1"/>
          </p:cNvSpPr>
          <p:nvPr>
            <p:ph sz="quarter" idx="1"/>
          </p:nvPr>
        </p:nvSpPr>
        <p:spPr/>
        <p:txBody>
          <a:bodyPr/>
          <a:lstStyle/>
          <a:p>
            <a:pPr algn="r" rtl="1"/>
            <a:r>
              <a:rPr lang="ar-MA" b="1" dirty="0" smtClean="0"/>
              <a:t>شرعت المملكة المغربية، بموجب القوانين الدولية المنبثقة عن الاتفاقية الدولية للإنقاذ البحري لسنة 1979، في تطوير هياكل البحث والإنقاذ البحري الخاصة </a:t>
            </a:r>
            <a:r>
              <a:rPr lang="ar-MA" b="1" dirty="0" err="1" smtClean="0"/>
              <a:t>بها</a:t>
            </a:r>
            <a:r>
              <a:rPr lang="ar-MA" b="1" dirty="0" smtClean="0"/>
              <a:t> ، والتي تغطي منطقة بحرية إستراتيجية تبلغ مساحتها أكثر من مليوني كيلومتر مربع حيث يعمل عدد كبير من البواخر التجارية وأسطول صيد وطني كبير يتكون من مراكب الصيد في أعما</a:t>
            </a:r>
            <a:r>
              <a:rPr lang="ar-SA" b="1" dirty="0" smtClean="0"/>
              <a:t>لي</a:t>
            </a:r>
            <a:r>
              <a:rPr lang="ar-MA" b="1" dirty="0" smtClean="0"/>
              <a:t> البحار والصيد الساحلي والصيد التقليدي.</a:t>
            </a:r>
            <a:endParaRPr lang="fr-FR" dirty="0" smtClean="0"/>
          </a:p>
          <a:p>
            <a:pPr algn="r" rtl="1"/>
            <a:r>
              <a:rPr lang="ar-MA" b="1" dirty="0" smtClean="0"/>
              <a:t>بموجب المرسوم رقم 1891-01-2 المؤرخ في 9 أكتوبر 2002 المتعلق بتنظيم وتنسيق البحث عن الأرواح البشرية وإنقاذها في البحر والمرسوم رقم 2-15-890 المؤرخ في 24 مارس 2016 المتعلق باختصاصات قطاع الصيد البحري، تتم عمليات الإنقاذ البحري وفقًا لمنهج مخطط على المستويين الوطني والدولي.</a:t>
            </a:r>
            <a:endParaRPr lang="fr-FR" dirty="0" smtClean="0"/>
          </a:p>
          <a:p>
            <a:endParaRPr lang="fr-FR" dirty="0"/>
          </a:p>
        </p:txBody>
      </p:sp>
      <p:pic>
        <p:nvPicPr>
          <p:cNvPr id="6" name="Image 5" descr="logo mpm"/>
          <p:cNvPicPr/>
          <p:nvPr/>
        </p:nvPicPr>
        <p:blipFill>
          <a:blip r:embed="rId2"/>
          <a:srcRect/>
          <a:stretch>
            <a:fillRect/>
          </a:stretch>
        </p:blipFill>
        <p:spPr bwMode="auto">
          <a:xfrm>
            <a:off x="0" y="6376998"/>
            <a:ext cx="637328" cy="481002"/>
          </a:xfrm>
          <a:prstGeom prst="rect">
            <a:avLst/>
          </a:prstGeom>
          <a:noFill/>
          <a:ln w="9525">
            <a:noFill/>
            <a:miter lim="800000"/>
            <a:headEnd/>
            <a:tailEnd/>
          </a:ln>
        </p:spPr>
      </p:pic>
      <p:pic>
        <p:nvPicPr>
          <p:cNvPr id="7" name="Image 6" descr="C:\Users\DELL\Desktop\revue de presse\halieut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SA" sz="2800" b="1" dirty="0" smtClean="0">
                <a:solidFill>
                  <a:srgbClr val="0017C0"/>
                </a:solidFill>
                <a:latin typeface="Arial" pitchFamily="34" charset="0"/>
                <a:cs typeface="Arial" pitchFamily="34" charset="0"/>
              </a:rPr>
              <a:t>مصلحة إنقاذ الأرواح البشرية</a:t>
            </a:r>
            <a:endParaRPr lang="fr-FR" sz="2800" dirty="0">
              <a:solidFill>
                <a:srgbClr val="0017C0"/>
              </a:solidFill>
            </a:endParaRPr>
          </a:p>
        </p:txBody>
      </p:sp>
      <p:sp>
        <p:nvSpPr>
          <p:cNvPr id="3" name="Espace réservé du contenu 2"/>
          <p:cNvSpPr>
            <a:spLocks noGrp="1"/>
          </p:cNvSpPr>
          <p:nvPr>
            <p:ph sz="quarter" idx="1"/>
          </p:nvPr>
        </p:nvSpPr>
        <p:spPr/>
        <p:txBody>
          <a:bodyPr>
            <a:normAutofit/>
          </a:bodyPr>
          <a:lstStyle/>
          <a:p>
            <a:pPr algn="r">
              <a:buNone/>
            </a:pPr>
            <a:r>
              <a:rPr lang="ar-MA" b="1" dirty="0" smtClean="0"/>
              <a:t>تتم إدارة المنظومة الوطنية للبحث والإنقاذ البحري من طرف لجنة وطنية لتنسيق البحث عن الأرواح البشرية وإنقاذها في البحر، برئاسة رئيس الحكومة. هذه اللجنة مسئولة عن إدارة مهمة البحث والإنقاذ في المغرب. قطاع الصيد البحري هو المنسق الوطني للإنقاذ بينما تتكفل البحرية الملكية بمهام تنسيق عمليات الإنقاذ في البحر.</a:t>
            </a:r>
            <a:endParaRPr lang="ar-SA" b="1" dirty="0" smtClean="0"/>
          </a:p>
          <a:p>
            <a:pPr algn="r">
              <a:buNone/>
            </a:pPr>
            <a:r>
              <a:rPr lang="ar-SA" b="1" dirty="0" smtClean="0"/>
              <a:t>و توجد </a:t>
            </a:r>
            <a:r>
              <a:rPr lang="ar-MA" b="1" dirty="0" smtClean="0"/>
              <a:t>لجنة تقنية لمتابعة الجوانب المتعلقة بإدارة الإنقاذ. تضم ممثلين عن قطاع الصيد والبحرية الملكية والدرك الملكي </a:t>
            </a:r>
            <a:r>
              <a:rPr lang="ar-SA" b="1" dirty="0" smtClean="0"/>
              <a:t>والقوات </a:t>
            </a:r>
            <a:r>
              <a:rPr lang="ar-SA" b="1" dirty="0" smtClean="0"/>
              <a:t>الملكية </a:t>
            </a:r>
            <a:r>
              <a:rPr lang="ar-SA" b="1" dirty="0" smtClean="0"/>
              <a:t>الجوية. </a:t>
            </a:r>
          </a:p>
          <a:p>
            <a:pPr algn="r">
              <a:buNone/>
            </a:pPr>
            <a:r>
              <a:rPr lang="ar-MA" b="1" dirty="0" smtClean="0"/>
              <a:t>على المستوى العملي، فهي تشمل: </a:t>
            </a:r>
            <a:endParaRPr lang="ar-SA" b="1" dirty="0" smtClean="0"/>
          </a:p>
          <a:p>
            <a:pPr algn="r">
              <a:buNone/>
            </a:pPr>
            <a:r>
              <a:rPr lang="ar-MA" b="1" dirty="0" smtClean="0"/>
              <a:t>- منسق وطني (قطاع الصيد البحري)</a:t>
            </a:r>
            <a:endParaRPr lang="ar-SA" b="1" dirty="0" smtClean="0"/>
          </a:p>
          <a:p>
            <a:pPr algn="r">
              <a:buFontTx/>
              <a:buChar char="-"/>
            </a:pPr>
            <a:r>
              <a:rPr lang="ar-SA" b="1" dirty="0" smtClean="0"/>
              <a:t>مكتب </a:t>
            </a:r>
            <a:r>
              <a:rPr lang="ar-SA" b="1" dirty="0" smtClean="0"/>
              <a:t>وطني </a:t>
            </a:r>
            <a:r>
              <a:rPr lang="ar-SA" b="1" dirty="0" err="1" smtClean="0"/>
              <a:t>للانقاد</a:t>
            </a:r>
            <a:r>
              <a:rPr lang="ar-SA" b="1" dirty="0" smtClean="0"/>
              <a:t> البحري</a:t>
            </a:r>
          </a:p>
          <a:p>
            <a:pPr algn="r">
              <a:buNone/>
            </a:pPr>
            <a:r>
              <a:rPr lang="ar-SA" b="1" dirty="0" smtClean="0"/>
              <a:t>.</a:t>
            </a:r>
            <a:r>
              <a:rPr lang="fr-FR" b="1" dirty="0" smtClean="0"/>
              <a:t>MRCC </a:t>
            </a:r>
            <a:r>
              <a:rPr lang="ar-SA" b="1" dirty="0" smtClean="0"/>
              <a:t>- مركز تنسيق البحث </a:t>
            </a:r>
            <a:r>
              <a:rPr lang="ar-SA" b="1" dirty="0" err="1" smtClean="0"/>
              <a:t>والانقاد</a:t>
            </a:r>
            <a:r>
              <a:rPr lang="ar-SA" b="1" dirty="0" smtClean="0"/>
              <a:t> البحري</a:t>
            </a:r>
          </a:p>
          <a:p>
            <a:endParaRPr lang="fr-FR" dirty="0"/>
          </a:p>
        </p:txBody>
      </p:sp>
      <p:pic>
        <p:nvPicPr>
          <p:cNvPr id="4" name="Image 3"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5" name="Image 4"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SA" sz="2800" b="1" i="1" dirty="0" smtClean="0">
                <a:solidFill>
                  <a:srgbClr val="0017C0"/>
                </a:solidFill>
                <a:latin typeface="Arial" pitchFamily="34" charset="0"/>
                <a:cs typeface="Arial" pitchFamily="34" charset="0"/>
              </a:rPr>
              <a:t>مصلحة </a:t>
            </a:r>
            <a:r>
              <a:rPr lang="ar-SA" sz="2800" b="1" i="1" dirty="0" err="1" smtClean="0">
                <a:solidFill>
                  <a:srgbClr val="0017C0"/>
                </a:solidFill>
                <a:latin typeface="Arial" pitchFamily="34" charset="0"/>
                <a:cs typeface="Arial" pitchFamily="34" charset="0"/>
              </a:rPr>
              <a:t>انقاذ</a:t>
            </a:r>
            <a:r>
              <a:rPr lang="ar-SA" sz="2800" b="1" i="1" dirty="0" smtClean="0">
                <a:solidFill>
                  <a:srgbClr val="0017C0"/>
                </a:solidFill>
                <a:latin typeface="Arial" pitchFamily="34" charset="0"/>
                <a:cs typeface="Arial" pitchFamily="34" charset="0"/>
              </a:rPr>
              <a:t> الأرواح البشرية</a:t>
            </a:r>
            <a:endParaRPr lang="fr-FR" sz="2800" dirty="0">
              <a:solidFill>
                <a:srgbClr val="0017C0"/>
              </a:solidFill>
            </a:endParaRPr>
          </a:p>
        </p:txBody>
      </p:sp>
      <p:sp>
        <p:nvSpPr>
          <p:cNvPr id="17" name="Espace réservé du contenu 16"/>
          <p:cNvSpPr>
            <a:spLocks noGrp="1"/>
          </p:cNvSpPr>
          <p:nvPr>
            <p:ph sz="quarter" idx="1"/>
          </p:nvPr>
        </p:nvSpPr>
        <p:spPr>
          <a:xfrm>
            <a:off x="285720" y="1142984"/>
            <a:ext cx="5572164" cy="5214974"/>
          </a:xfrm>
        </p:spPr>
        <p:txBody>
          <a:bodyPr>
            <a:normAutofit/>
          </a:bodyPr>
          <a:lstStyle/>
          <a:p>
            <a:pPr algn="r">
              <a:buNone/>
            </a:pPr>
            <a:r>
              <a:rPr lang="ar-MA" sz="1800" b="1" dirty="0" smtClean="0"/>
              <a:t>مهمات الجهات العاملة في مجال الإنقاذ البحري:</a:t>
            </a:r>
            <a:endParaRPr lang="fr-FR" sz="1800" dirty="0"/>
          </a:p>
        </p:txBody>
      </p:sp>
      <p:pic>
        <p:nvPicPr>
          <p:cNvPr id="19" name="Picture 2"/>
          <p:cNvPicPr>
            <a:picLocks noGrp="1" noChangeAspect="1" noChangeArrowheads="1"/>
          </p:cNvPicPr>
          <p:nvPr>
            <p:ph sz="quarter" idx="2"/>
          </p:nvPr>
        </p:nvPicPr>
        <p:blipFill>
          <a:blip r:embed="rId3" cstate="print"/>
          <a:srcRect/>
          <a:stretch>
            <a:fillRect/>
          </a:stretch>
        </p:blipFill>
        <p:spPr bwMode="auto">
          <a:xfrm>
            <a:off x="6286512" y="1214422"/>
            <a:ext cx="2015157" cy="2071702"/>
          </a:xfrm>
          <a:prstGeom prst="rect">
            <a:avLst/>
          </a:prstGeom>
          <a:noFill/>
          <a:ln w="9525">
            <a:noFill/>
            <a:miter lim="800000"/>
            <a:headEnd/>
            <a:tailEnd/>
          </a:ln>
        </p:spPr>
      </p:pic>
      <p:pic>
        <p:nvPicPr>
          <p:cNvPr id="20" name="Image 19" descr="C:\Users\drissi\Desktop\PHOTOS BROCHURES SAREX 16\CSC_0523.jpg"/>
          <p:cNvPicPr/>
          <p:nvPr/>
        </p:nvPicPr>
        <p:blipFill>
          <a:blip r:embed="rId4" cstate="print"/>
          <a:srcRect/>
          <a:stretch>
            <a:fillRect/>
          </a:stretch>
        </p:blipFill>
        <p:spPr bwMode="auto">
          <a:xfrm>
            <a:off x="6286512" y="3571876"/>
            <a:ext cx="2159670" cy="2085952"/>
          </a:xfrm>
          <a:prstGeom prst="rect">
            <a:avLst/>
          </a:prstGeom>
          <a:noFill/>
          <a:ln w="9525">
            <a:noFill/>
            <a:miter lim="800000"/>
            <a:headEnd/>
            <a:tailEnd/>
          </a:ln>
        </p:spPr>
      </p:pic>
      <p:sp>
        <p:nvSpPr>
          <p:cNvPr id="21" name="Ellipse 20"/>
          <p:cNvSpPr/>
          <p:nvPr/>
        </p:nvSpPr>
        <p:spPr>
          <a:xfrm>
            <a:off x="2285984" y="3286124"/>
            <a:ext cx="1785950" cy="107157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t>مركز التنسيق البحث </a:t>
            </a:r>
            <a:r>
              <a:rPr lang="ar-SA" sz="1400" b="1" dirty="0" err="1" smtClean="0"/>
              <a:t>والانقاذ</a:t>
            </a:r>
            <a:r>
              <a:rPr lang="ar-SA" sz="1400" b="1" dirty="0" smtClean="0"/>
              <a:t> البحري</a:t>
            </a:r>
          </a:p>
          <a:p>
            <a:pPr algn="ctr"/>
            <a:r>
              <a:rPr lang="fr-FR" sz="1400" b="1" dirty="0" smtClean="0"/>
              <a:t>MRCC</a:t>
            </a:r>
            <a:endParaRPr lang="fr-FR" sz="1400" b="1" dirty="0"/>
          </a:p>
        </p:txBody>
      </p:sp>
      <p:sp>
        <p:nvSpPr>
          <p:cNvPr id="22" name="Rectangle à coins arrondis 21"/>
          <p:cNvSpPr/>
          <p:nvPr/>
        </p:nvSpPr>
        <p:spPr>
          <a:xfrm>
            <a:off x="2357422" y="1928802"/>
            <a:ext cx="1643074" cy="7143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t>القوات </a:t>
            </a:r>
            <a:r>
              <a:rPr lang="ar-SA" sz="1400" b="1" dirty="0" smtClean="0"/>
              <a:t>الملكية </a:t>
            </a:r>
            <a:r>
              <a:rPr lang="ar-SA" sz="1400" b="1" dirty="0" smtClean="0"/>
              <a:t>الجوية</a:t>
            </a:r>
            <a:endParaRPr lang="fr-FR" sz="1400" b="1" dirty="0"/>
          </a:p>
        </p:txBody>
      </p:sp>
      <p:sp>
        <p:nvSpPr>
          <p:cNvPr id="25" name="Rectangle à coins arrondis 24"/>
          <p:cNvSpPr/>
          <p:nvPr/>
        </p:nvSpPr>
        <p:spPr>
          <a:xfrm>
            <a:off x="2285984" y="4929198"/>
            <a:ext cx="1643074" cy="7143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t>البحرية الملكية</a:t>
            </a:r>
            <a:endParaRPr lang="fr-FR" sz="1400" b="1" dirty="0"/>
          </a:p>
        </p:txBody>
      </p:sp>
      <p:sp>
        <p:nvSpPr>
          <p:cNvPr id="26" name="Rectangle à coins arrondis 25"/>
          <p:cNvSpPr/>
          <p:nvPr/>
        </p:nvSpPr>
        <p:spPr>
          <a:xfrm>
            <a:off x="357158" y="3500438"/>
            <a:ext cx="1143008" cy="7143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t>مجموعة القوات للدرك الملكي الجوية</a:t>
            </a:r>
            <a:endParaRPr lang="fr-FR" sz="1400" b="1" dirty="0"/>
          </a:p>
        </p:txBody>
      </p:sp>
      <p:sp>
        <p:nvSpPr>
          <p:cNvPr id="30" name="Légende sans bordure 2 29"/>
          <p:cNvSpPr/>
          <p:nvPr/>
        </p:nvSpPr>
        <p:spPr>
          <a:xfrm>
            <a:off x="4572000" y="1571612"/>
            <a:ext cx="1285884" cy="642942"/>
          </a:xfrm>
          <a:prstGeom prst="callout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smtClean="0"/>
              <a:t>ينشر الوسائل الجوية وينسق ويوجه العمليات الجوية</a:t>
            </a:r>
            <a:endParaRPr lang="fr-FR" sz="1200" b="1" dirty="0"/>
          </a:p>
        </p:txBody>
      </p:sp>
      <p:sp>
        <p:nvSpPr>
          <p:cNvPr id="33" name="Légende sans bordure 2 32"/>
          <p:cNvSpPr/>
          <p:nvPr/>
        </p:nvSpPr>
        <p:spPr>
          <a:xfrm>
            <a:off x="4572000" y="4572008"/>
            <a:ext cx="1143008" cy="571504"/>
          </a:xfrm>
          <a:prstGeom prst="callout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smtClean="0"/>
              <a:t>ينسق ويوجه العمليات البحرية في المنطقة</a:t>
            </a:r>
            <a:endParaRPr lang="fr-FR" sz="1200" b="1" dirty="0"/>
          </a:p>
        </p:txBody>
      </p:sp>
      <p:sp>
        <p:nvSpPr>
          <p:cNvPr id="36" name="Légende sans bordure 2 35"/>
          <p:cNvSpPr/>
          <p:nvPr/>
        </p:nvSpPr>
        <p:spPr>
          <a:xfrm>
            <a:off x="1214414" y="2928934"/>
            <a:ext cx="1000132" cy="428628"/>
          </a:xfrm>
          <a:prstGeom prst="callout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smtClean="0"/>
              <a:t>توفر الوسائل البحرية والجوية</a:t>
            </a:r>
            <a:endParaRPr lang="fr-FR" sz="1200" b="1" dirty="0"/>
          </a:p>
        </p:txBody>
      </p:sp>
      <p:sp>
        <p:nvSpPr>
          <p:cNvPr id="42" name="Double flèche verticale 41"/>
          <p:cNvSpPr/>
          <p:nvPr/>
        </p:nvSpPr>
        <p:spPr>
          <a:xfrm>
            <a:off x="3143240" y="4429132"/>
            <a:ext cx="71438" cy="4286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Double flèche verticale 44"/>
          <p:cNvSpPr/>
          <p:nvPr/>
        </p:nvSpPr>
        <p:spPr>
          <a:xfrm>
            <a:off x="3143240" y="2714620"/>
            <a:ext cx="71438" cy="5000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Double flèche horizontale 45"/>
          <p:cNvSpPr/>
          <p:nvPr/>
        </p:nvSpPr>
        <p:spPr>
          <a:xfrm>
            <a:off x="1643042" y="3786190"/>
            <a:ext cx="571504" cy="714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Légende sans bordure 2 48"/>
          <p:cNvSpPr/>
          <p:nvPr/>
        </p:nvSpPr>
        <p:spPr>
          <a:xfrm>
            <a:off x="4643438" y="3143248"/>
            <a:ext cx="1071570" cy="571504"/>
          </a:xfrm>
          <a:prstGeom prst="callout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smtClean="0"/>
              <a:t>ينسق ويوجه العمليات البحرية</a:t>
            </a:r>
            <a:endParaRPr lang="fr-FR" sz="1200" b="1" dirty="0"/>
          </a:p>
        </p:txBody>
      </p:sp>
      <p:pic>
        <p:nvPicPr>
          <p:cNvPr id="18" name="Image 17" descr="logo mpm"/>
          <p:cNvPicPr/>
          <p:nvPr/>
        </p:nvPicPr>
        <p:blipFill>
          <a:blip r:embed="rId5"/>
          <a:srcRect/>
          <a:stretch>
            <a:fillRect/>
          </a:stretch>
        </p:blipFill>
        <p:spPr bwMode="auto">
          <a:xfrm>
            <a:off x="0" y="6376998"/>
            <a:ext cx="637328" cy="481002"/>
          </a:xfrm>
          <a:prstGeom prst="rect">
            <a:avLst/>
          </a:prstGeom>
          <a:noFill/>
          <a:ln w="9525">
            <a:noFill/>
            <a:miter lim="800000"/>
            <a:headEnd/>
            <a:tailEnd/>
          </a:ln>
        </p:spPr>
      </p:pic>
      <p:pic>
        <p:nvPicPr>
          <p:cNvPr id="23" name="Image 22" descr="C:\Users\DELL\Desktop\revue de presse\halieuti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SA" sz="2800" b="1" i="1" dirty="0" smtClean="0">
                <a:solidFill>
                  <a:srgbClr val="0017C0"/>
                </a:solidFill>
                <a:latin typeface="Arial" pitchFamily="34" charset="0"/>
                <a:cs typeface="Arial" pitchFamily="34" charset="0"/>
              </a:rPr>
              <a:t>مصلحة انقاد الأرواح البشرية</a:t>
            </a:r>
            <a:endParaRPr lang="fr-FR" sz="2800" dirty="0">
              <a:solidFill>
                <a:srgbClr val="0017C0"/>
              </a:solidFill>
            </a:endParaRPr>
          </a:p>
        </p:txBody>
      </p:sp>
      <p:pic>
        <p:nvPicPr>
          <p:cNvPr id="4" name="Espace réservé du contenu 3"/>
          <p:cNvPicPr>
            <a:picLocks noGrp="1"/>
          </p:cNvPicPr>
          <p:nvPr>
            <p:ph sz="quarter" idx="1"/>
          </p:nvPr>
        </p:nvPicPr>
        <p:blipFill>
          <a:blip r:embed="rId2"/>
          <a:stretch>
            <a:fillRect/>
          </a:stretch>
        </p:blipFill>
        <p:spPr>
          <a:xfrm>
            <a:off x="857224" y="1785926"/>
            <a:ext cx="7429552" cy="4643470"/>
          </a:xfrm>
          <a:prstGeom prst="rect">
            <a:avLst/>
          </a:prstGeom>
        </p:spPr>
      </p:pic>
      <p:sp>
        <p:nvSpPr>
          <p:cNvPr id="50179" name="Rectangle 3"/>
          <p:cNvSpPr>
            <a:spLocks noChangeArrowheads="1"/>
          </p:cNvSpPr>
          <p:nvPr/>
        </p:nvSpPr>
        <p:spPr bwMode="auto">
          <a:xfrm>
            <a:off x="428596" y="1285860"/>
            <a:ext cx="8501090" cy="41549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lvl="0" algn="r" rtl="1"/>
            <a:r>
              <a:rPr kumimoji="0" lang="ar-MA" sz="1200" b="1" i="0" u="none" strike="noStrike" cap="none" normalizeH="0" baseline="0" dirty="0" smtClean="0">
                <a:ln>
                  <a:noFill/>
                </a:ln>
                <a:solidFill>
                  <a:schemeClr val="tx1"/>
                </a:solidFill>
                <a:effectLst/>
                <a:latin typeface="Arial Unicode MS" pitchFamily="34" charset="-128"/>
                <a:ea typeface="Times New Roman" pitchFamily="18" charset="0"/>
              </a:rPr>
              <a:t>يتوفر المغرب على أجهزة التدخل والاتصالات اللازمة لتنفيذ عمليات الإنقاذ ، وتتكون من:- تسعة عشر </a:t>
            </a:r>
            <a:r>
              <a:rPr kumimoji="0" lang="ar-MA" sz="1200" b="1" i="0" u="none" strike="noStrike" cap="none" normalizeH="0" baseline="0" dirty="0" err="1" smtClean="0">
                <a:ln>
                  <a:noFill/>
                </a:ln>
                <a:solidFill>
                  <a:schemeClr val="tx1"/>
                </a:solidFill>
                <a:effectLst/>
                <a:latin typeface="Arial Unicode MS" pitchFamily="34" charset="-128"/>
                <a:ea typeface="Times New Roman" pitchFamily="18" charset="0"/>
              </a:rPr>
              <a:t>خافرة</a:t>
            </a:r>
            <a:r>
              <a:rPr kumimoji="0" lang="fr-FR" sz="1200" b="1" i="0" u="none" strike="noStrike" cap="none" normalizeH="0" baseline="0" dirty="0" smtClean="0">
                <a:ln>
                  <a:noFill/>
                </a:ln>
                <a:solidFill>
                  <a:schemeClr val="tx1"/>
                </a:solidFill>
                <a:effectLst/>
                <a:latin typeface="Arial Unicode MS" pitchFamily="34" charset="-128"/>
                <a:ea typeface="Times New Roman" pitchFamily="18" charset="0"/>
              </a:rPr>
              <a:t> </a:t>
            </a:r>
            <a:r>
              <a:rPr kumimoji="0" lang="ar-MA" sz="1200" b="1" i="0" u="none" strike="noStrike" cap="none" normalizeH="0" baseline="0" dirty="0" smtClean="0">
                <a:ln>
                  <a:noFill/>
                </a:ln>
                <a:solidFill>
                  <a:schemeClr val="tx1"/>
                </a:solidFill>
                <a:effectLst/>
                <a:latin typeface="Arial Unicode MS" pitchFamily="34" charset="-128"/>
                <a:ea typeface="Times New Roman" pitchFamily="18" charset="0"/>
              </a:rPr>
              <a:t>للإنقاذ</a:t>
            </a:r>
            <a:r>
              <a:rPr kumimoji="0" lang="fr-FR" sz="1200" b="1" i="0" u="none" strike="noStrike" cap="none" normalizeH="0" baseline="0" dirty="0" smtClean="0">
                <a:ln>
                  <a:noFill/>
                </a:ln>
                <a:solidFill>
                  <a:schemeClr val="tx1"/>
                </a:solidFill>
                <a:effectLst/>
                <a:latin typeface="Arial Unicode MS" pitchFamily="34" charset="-128"/>
                <a:ea typeface="Times New Roman" pitchFamily="18" charset="0"/>
              </a:rPr>
              <a:t> </a:t>
            </a:r>
            <a:r>
              <a:rPr kumimoji="0" lang="ar-MA" sz="1200" b="1" i="0" u="none" strike="noStrike" cap="none" normalizeH="0" baseline="0" dirty="0" smtClean="0">
                <a:ln>
                  <a:noFill/>
                </a:ln>
                <a:solidFill>
                  <a:schemeClr val="tx1"/>
                </a:solidFill>
                <a:effectLst/>
                <a:latin typeface="Arial Unicode MS" pitchFamily="34" charset="-128"/>
                <a:ea typeface="Times New Roman" pitchFamily="18" charset="0"/>
              </a:rPr>
              <a:t>عشرة قوارب نصف صلبة للإنقاذ</a:t>
            </a:r>
            <a:r>
              <a:rPr kumimoji="0" lang="fr-FR" sz="1200" b="1" i="0" u="none" strike="noStrike" cap="none" normalizeH="0" baseline="0" dirty="0" smtClean="0">
                <a:ln>
                  <a:noFill/>
                </a:ln>
                <a:solidFill>
                  <a:schemeClr val="tx1"/>
                </a:solidFill>
                <a:effectLst/>
                <a:latin typeface="Arial Unicode MS" pitchFamily="34" charset="-128"/>
                <a:ea typeface="Times New Roman" pitchFamily="18" charset="0"/>
              </a:rPr>
              <a:t> </a:t>
            </a:r>
            <a:r>
              <a:rPr lang="ar-MA" sz="1200" b="1" dirty="0" smtClean="0"/>
              <a:t>- أنظمة اتصالات</a:t>
            </a:r>
            <a:r>
              <a:rPr lang="ar-SA" sz="1200" b="1" dirty="0" smtClean="0"/>
              <a:t> مخصصة </a:t>
            </a:r>
            <a:r>
              <a:rPr lang="ar-SA" sz="1200" b="1" dirty="0" err="1" smtClean="0"/>
              <a:t>للانقاذ</a:t>
            </a:r>
            <a:r>
              <a:rPr lang="ar-SA" sz="1200" b="1" dirty="0" smtClean="0"/>
              <a:t> </a:t>
            </a:r>
            <a:r>
              <a:rPr lang="ar-MA" sz="1200" b="1" dirty="0" smtClean="0"/>
              <a:t>- أنظمة اتصالات لاسلكية تستجيب للمعايير الدولية</a:t>
            </a:r>
            <a:r>
              <a:rPr lang="ar-SA" sz="1200" b="1" dirty="0" smtClean="0"/>
              <a:t> المتعلقة بالاستغاثة والسلامة البحرية </a:t>
            </a:r>
            <a:r>
              <a:rPr lang="fr-FR" sz="1200" b="1" dirty="0" smtClean="0"/>
              <a:t>GMDSS</a:t>
            </a:r>
            <a:endParaRPr kumimoji="0" lang="fr-FR" sz="1200" b="1" i="0" u="none" strike="noStrike" cap="none" normalizeH="0" baseline="0" dirty="0" smtClean="0">
              <a:ln>
                <a:noFill/>
              </a:ln>
              <a:solidFill>
                <a:schemeClr val="tx1"/>
              </a:solidFill>
              <a:effectLst/>
              <a:latin typeface="Arial" pitchFamily="34" charset="0"/>
            </a:endParaRPr>
          </a:p>
        </p:txBody>
      </p:sp>
      <p:pic>
        <p:nvPicPr>
          <p:cNvPr id="5" name="Image 4"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7" name="Image 6"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ar-SA" sz="2800" b="1" i="1" dirty="0" smtClean="0">
                <a:solidFill>
                  <a:srgbClr val="0017C0"/>
                </a:solidFill>
                <a:latin typeface="Arial" pitchFamily="34" charset="0"/>
                <a:cs typeface="+mn-cs"/>
              </a:rPr>
              <a:t>مصلحة تنفيذ ومتابعة مشاريع التعاون في مجال التكوين</a:t>
            </a:r>
            <a:r>
              <a:rPr lang="fr-FR" sz="2800" dirty="0" smtClean="0">
                <a:cs typeface="+mn-cs"/>
              </a:rPr>
              <a:t/>
            </a:r>
            <a:br>
              <a:rPr lang="fr-FR" sz="2800" dirty="0" smtClean="0">
                <a:cs typeface="+mn-cs"/>
              </a:rPr>
            </a:br>
            <a:endParaRPr lang="fr-FR" sz="2800" dirty="0">
              <a:cs typeface="+mn-cs"/>
            </a:endParaRPr>
          </a:p>
        </p:txBody>
      </p:sp>
      <p:sp>
        <p:nvSpPr>
          <p:cNvPr id="3" name="Espace réservé du contenu 2"/>
          <p:cNvSpPr>
            <a:spLocks noGrp="1"/>
          </p:cNvSpPr>
          <p:nvPr>
            <p:ph sz="quarter" idx="1"/>
          </p:nvPr>
        </p:nvSpPr>
        <p:spPr>
          <a:xfrm>
            <a:off x="457200" y="1219200"/>
            <a:ext cx="4041648" cy="4638692"/>
          </a:xfrm>
        </p:spPr>
        <p:txBody>
          <a:bodyPr>
            <a:normAutofit lnSpcReduction="10000"/>
          </a:bodyPr>
          <a:lstStyle/>
          <a:p>
            <a:pPr algn="r">
              <a:buFontTx/>
              <a:buChar char="-"/>
            </a:pPr>
            <a:r>
              <a:rPr lang="ar-SA" sz="1400" b="1" dirty="0" smtClean="0"/>
              <a:t>- المشاركة في ورشات العمل الندوات والمؤتمرات حول </a:t>
            </a:r>
            <a:r>
              <a:rPr lang="fr-FR" sz="1400" b="1" dirty="0" smtClean="0"/>
              <a:t>.</a:t>
            </a:r>
            <a:r>
              <a:rPr lang="ar-SA" sz="1400" b="1" dirty="0" smtClean="0"/>
              <a:t>القضايا المتعلقة بنظام التدريب البحري </a:t>
            </a:r>
            <a:r>
              <a:rPr lang="fr-FR" sz="1400" b="1" dirty="0" smtClean="0"/>
              <a:t> </a:t>
            </a:r>
            <a:r>
              <a:rPr lang="ar-SA" sz="1400" b="1" dirty="0" smtClean="0"/>
              <a:t> ضمان </a:t>
            </a:r>
            <a:r>
              <a:rPr lang="ar-SA" sz="1400" b="1" dirty="0" err="1" smtClean="0"/>
              <a:t>و</a:t>
            </a:r>
            <a:r>
              <a:rPr lang="ar-SA" sz="1400" b="1" dirty="0" smtClean="0"/>
              <a:t> متابعة</a:t>
            </a:r>
          </a:p>
          <a:p>
            <a:pPr algn="r">
              <a:buFontTx/>
              <a:buChar char="-"/>
            </a:pPr>
            <a:r>
              <a:rPr lang="ar-SA" sz="1400" b="1" dirty="0" smtClean="0"/>
              <a:t>- الإشراف عل الطلاب المتدربين المغاربة والأجانب في إطار التبادل التعاوني  </a:t>
            </a:r>
            <a:endParaRPr lang="fr-FR" sz="1400" b="1" dirty="0" smtClean="0"/>
          </a:p>
          <a:p>
            <a:pPr algn="r">
              <a:buNone/>
            </a:pPr>
            <a:r>
              <a:rPr lang="ar-SA" sz="1400" b="1" dirty="0" smtClean="0"/>
              <a:t>-  ضمان تنفيذ ورصد البرامج التدريبية في إطار التعاون الثنائي ، الثلاثي والمتعدد الأطراف</a:t>
            </a:r>
          </a:p>
          <a:p>
            <a:pPr algn="r">
              <a:buFontTx/>
              <a:buChar char="-"/>
            </a:pPr>
            <a:r>
              <a:rPr lang="ar-SA" sz="1400" b="1" dirty="0" smtClean="0"/>
              <a:t>- ضمان تنفيذ برامج العمل في إطار التعاون التقني  مع عدد من البلدان المعروفة بخبرتها في قطاع الصيد البحري </a:t>
            </a:r>
          </a:p>
          <a:p>
            <a:pPr algn="r">
              <a:buFontTx/>
              <a:buChar char="-"/>
            </a:pPr>
            <a:r>
              <a:rPr lang="ar-SA" sz="1400" b="1" dirty="0" smtClean="0"/>
              <a:t>- المشاريع المبرمجة </a:t>
            </a:r>
            <a:r>
              <a:rPr lang="ar-MA" sz="1400" b="1" dirty="0" smtClean="0"/>
              <a:t>:</a:t>
            </a:r>
            <a:endParaRPr lang="ar-SA" sz="1400" b="1" dirty="0" smtClean="0"/>
          </a:p>
          <a:p>
            <a:pPr algn="r">
              <a:buFontTx/>
              <a:buChar char="-"/>
            </a:pPr>
            <a:r>
              <a:rPr lang="fr-FR" sz="1400" b="1" dirty="0" err="1" smtClean="0"/>
              <a:t>تعزيز</a:t>
            </a:r>
            <a:r>
              <a:rPr lang="fr-FR" sz="1400" b="1" dirty="0" smtClean="0"/>
              <a:t> </a:t>
            </a:r>
            <a:r>
              <a:rPr lang="fr-FR" sz="1400" b="1" dirty="0" err="1" smtClean="0"/>
              <a:t>التعاون</a:t>
            </a:r>
            <a:r>
              <a:rPr lang="fr-FR" sz="1400" b="1" dirty="0" smtClean="0"/>
              <a:t> </a:t>
            </a:r>
            <a:r>
              <a:rPr lang="fr-FR" sz="1400" b="1" dirty="0" err="1" smtClean="0"/>
              <a:t>مع</a:t>
            </a:r>
            <a:r>
              <a:rPr lang="fr-FR" sz="1400" b="1" dirty="0" smtClean="0"/>
              <a:t> </a:t>
            </a:r>
            <a:r>
              <a:rPr lang="fr-FR" sz="1400" b="1" dirty="0" err="1" smtClean="0"/>
              <a:t>الاتحاد</a:t>
            </a:r>
            <a:r>
              <a:rPr lang="fr-FR" sz="1400" b="1" dirty="0" smtClean="0"/>
              <a:t> </a:t>
            </a:r>
            <a:r>
              <a:rPr lang="fr-FR" sz="1400" b="1" dirty="0" err="1" smtClean="0"/>
              <a:t>الأوروبي</a:t>
            </a:r>
            <a:r>
              <a:rPr lang="fr-FR" sz="1400" b="1" dirty="0" smtClean="0"/>
              <a:t> </a:t>
            </a:r>
            <a:r>
              <a:rPr lang="fr-FR" sz="1400" b="1" dirty="0" err="1" smtClean="0"/>
              <a:t>من</a:t>
            </a:r>
            <a:r>
              <a:rPr lang="fr-FR" sz="1400" b="1" dirty="0" smtClean="0"/>
              <a:t> </a:t>
            </a:r>
            <a:r>
              <a:rPr lang="fr-FR" sz="1400" b="1" dirty="0" err="1" smtClean="0"/>
              <a:t>خلال</a:t>
            </a:r>
            <a:r>
              <a:rPr lang="fr-FR" sz="1400" b="1" dirty="0" smtClean="0"/>
              <a:t> </a:t>
            </a:r>
            <a:r>
              <a:rPr lang="fr-FR" sz="1400" b="1" dirty="0" err="1" smtClean="0"/>
              <a:t>برمجة</a:t>
            </a:r>
            <a:r>
              <a:rPr lang="fr-FR" sz="1400" b="1" dirty="0" smtClean="0"/>
              <a:t> </a:t>
            </a:r>
            <a:r>
              <a:rPr lang="fr-FR" sz="1400" b="1" dirty="0" err="1" smtClean="0"/>
              <a:t>مشروعين</a:t>
            </a:r>
            <a:r>
              <a:rPr lang="fr-FR" sz="1400" b="1" dirty="0" smtClean="0"/>
              <a:t> </a:t>
            </a:r>
            <a:r>
              <a:rPr lang="fr-FR" sz="1400" b="1" dirty="0" err="1" smtClean="0"/>
              <a:t>جديدين</a:t>
            </a:r>
            <a:r>
              <a:rPr lang="fr-FR" sz="1400" b="1" dirty="0" smtClean="0"/>
              <a:t> </a:t>
            </a:r>
            <a:r>
              <a:rPr lang="fr-FR" sz="1400" b="1" dirty="0" err="1" smtClean="0"/>
              <a:t>يتعلقان</a:t>
            </a:r>
            <a:r>
              <a:rPr lang="fr-FR" sz="1400" b="1" dirty="0" smtClean="0"/>
              <a:t> </a:t>
            </a:r>
            <a:r>
              <a:rPr lang="fr-FR" sz="1400" b="1" dirty="0" err="1" smtClean="0"/>
              <a:t>بشراء</a:t>
            </a:r>
            <a:r>
              <a:rPr lang="fr-FR" sz="1400" b="1" dirty="0" smtClean="0"/>
              <a:t> </a:t>
            </a:r>
            <a:r>
              <a:rPr lang="fr-FR" sz="1400" b="1" dirty="0" err="1" smtClean="0"/>
              <a:t>جهاز</a:t>
            </a:r>
            <a:r>
              <a:rPr lang="fr-FR" sz="1400" b="1" dirty="0" smtClean="0"/>
              <a:t> </a:t>
            </a:r>
            <a:r>
              <a:rPr lang="fr-FR" sz="1400" b="1" dirty="0" err="1" smtClean="0"/>
              <a:t>محاكاة</a:t>
            </a:r>
            <a:r>
              <a:rPr lang="fr-FR" sz="1400" b="1" dirty="0" smtClean="0"/>
              <a:t> </a:t>
            </a:r>
            <a:r>
              <a:rPr lang="fr-FR" sz="1400" b="1" dirty="0" err="1" smtClean="0"/>
              <a:t>للآلات</a:t>
            </a:r>
            <a:r>
              <a:rPr lang="fr-FR" sz="1400" b="1" dirty="0" smtClean="0"/>
              <a:t> </a:t>
            </a:r>
            <a:r>
              <a:rPr lang="fr-FR" sz="1400" b="1" dirty="0" err="1" smtClean="0"/>
              <a:t>البحرية</a:t>
            </a:r>
            <a:r>
              <a:rPr lang="fr-FR" sz="1400" b="1" dirty="0" smtClean="0"/>
              <a:t> ​​</a:t>
            </a:r>
            <a:r>
              <a:rPr lang="fr-FR" sz="1400" b="1" dirty="0" err="1" smtClean="0"/>
              <a:t>ومحاكي</a:t>
            </a:r>
            <a:r>
              <a:rPr lang="fr-FR" sz="1400" b="1" dirty="0" smtClean="0"/>
              <a:t> </a:t>
            </a:r>
          </a:p>
          <a:p>
            <a:pPr algn="r">
              <a:buFontTx/>
              <a:buChar char="-"/>
            </a:pPr>
            <a:r>
              <a:rPr lang="ar-SA" sz="1400" b="1" dirty="0" smtClean="0"/>
              <a:t>متعلق بالاستغاثة والسلامة البحرية لكل من معاهد </a:t>
            </a:r>
            <a:r>
              <a:rPr lang="ar-SA" sz="1400" b="1" dirty="0" err="1" smtClean="0"/>
              <a:t>االصيد</a:t>
            </a:r>
            <a:r>
              <a:rPr lang="ar-SA" sz="1400" b="1" dirty="0" smtClean="0"/>
              <a:t> البحري </a:t>
            </a:r>
            <a:r>
              <a:rPr lang="ar-SA" sz="1400" b="1" dirty="0" err="1" smtClean="0"/>
              <a:t>لطنطان</a:t>
            </a:r>
            <a:r>
              <a:rPr lang="ar-SA" sz="1400" b="1" dirty="0" smtClean="0"/>
              <a:t> و </a:t>
            </a:r>
            <a:r>
              <a:rPr lang="ar-SA" sz="1400" b="1" dirty="0" err="1" smtClean="0"/>
              <a:t>اسفي</a:t>
            </a:r>
            <a:endParaRPr lang="fr-FR" sz="1400" b="1" dirty="0" smtClean="0"/>
          </a:p>
          <a:p>
            <a:pPr algn="r">
              <a:buNone/>
            </a:pPr>
            <a:r>
              <a:rPr lang="ar-SA" sz="1400" b="1" dirty="0" smtClean="0"/>
              <a:t>التعاون في التدريب مع روسيا ، حيث تم منح أربع وثلاثين منحة للعام الدراسي 2022-2023 -</a:t>
            </a:r>
            <a:endParaRPr lang="fr-FR" sz="1400" b="1" dirty="0" smtClean="0"/>
          </a:p>
          <a:p>
            <a:pPr algn="r">
              <a:buNone/>
            </a:pPr>
            <a:r>
              <a:rPr lang="ar-SA" sz="1400" b="1" dirty="0" smtClean="0"/>
              <a:t>- </a:t>
            </a:r>
            <a:r>
              <a:rPr lang="fr-FR" sz="1400" b="1" dirty="0" err="1" smtClean="0"/>
              <a:t>المشروع</a:t>
            </a:r>
            <a:r>
              <a:rPr lang="fr-FR" sz="1400" b="1" dirty="0" smtClean="0"/>
              <a:t> </a:t>
            </a:r>
            <a:r>
              <a:rPr lang="fr-FR" sz="1400" b="1" dirty="0" err="1" smtClean="0"/>
              <a:t>المبرم</a:t>
            </a:r>
            <a:r>
              <a:rPr lang="fr-FR" sz="1400" b="1" dirty="0" smtClean="0"/>
              <a:t> </a:t>
            </a:r>
            <a:r>
              <a:rPr lang="fr-FR" sz="1400" b="1" dirty="0" err="1" smtClean="0"/>
              <a:t>بين</a:t>
            </a:r>
            <a:r>
              <a:rPr lang="fr-FR" sz="1400" b="1" dirty="0" smtClean="0"/>
              <a:t> </a:t>
            </a:r>
            <a:r>
              <a:rPr lang="fr-FR" sz="1400" b="1" dirty="0" err="1" smtClean="0"/>
              <a:t>قطاع</a:t>
            </a:r>
            <a:r>
              <a:rPr lang="fr-FR" sz="1400" b="1" dirty="0" smtClean="0"/>
              <a:t> ا</a:t>
            </a:r>
            <a:r>
              <a:rPr lang="ar-SA" sz="1400" b="1" dirty="0" smtClean="0"/>
              <a:t>لصيد البحري </a:t>
            </a:r>
            <a:r>
              <a:rPr lang="fr-FR" sz="1400" b="1" dirty="0" smtClean="0"/>
              <a:t> و </a:t>
            </a:r>
            <a:r>
              <a:rPr lang="ar-SA" sz="1400" b="1" dirty="0" smtClean="0"/>
              <a:t>منظمة الأغذية والزراعة </a:t>
            </a:r>
            <a:r>
              <a:rPr lang="fr-FR" sz="1400" b="1" dirty="0" err="1" smtClean="0"/>
              <a:t>والذي</a:t>
            </a:r>
            <a:r>
              <a:rPr lang="fr-FR" sz="1400" b="1" dirty="0" smtClean="0"/>
              <a:t> </a:t>
            </a:r>
            <a:r>
              <a:rPr lang="fr-FR" sz="1400" b="1" dirty="0" err="1" smtClean="0"/>
              <a:t>يهدف</a:t>
            </a:r>
            <a:r>
              <a:rPr lang="fr-FR" sz="1400" b="1" dirty="0" smtClean="0"/>
              <a:t> </a:t>
            </a:r>
            <a:r>
              <a:rPr lang="fr-FR" sz="1400" b="1" dirty="0" err="1" smtClean="0"/>
              <a:t>إلى</a:t>
            </a:r>
            <a:r>
              <a:rPr lang="fr-FR" sz="1400" b="1" dirty="0" smtClean="0"/>
              <a:t> </a:t>
            </a:r>
            <a:r>
              <a:rPr lang="fr-FR" sz="1400" b="1" dirty="0" err="1" smtClean="0"/>
              <a:t>تعزيز</a:t>
            </a:r>
            <a:r>
              <a:rPr lang="fr-FR" sz="1400" b="1" dirty="0" smtClean="0"/>
              <a:t> </a:t>
            </a:r>
            <a:r>
              <a:rPr lang="fr-FR" sz="1400" b="1" dirty="0" err="1" smtClean="0"/>
              <a:t>قدرات</a:t>
            </a:r>
            <a:r>
              <a:rPr lang="fr-FR" sz="1400" b="1" dirty="0" smtClean="0"/>
              <a:t> </a:t>
            </a:r>
            <a:r>
              <a:rPr lang="fr-FR" sz="1400" b="1" dirty="0" err="1" smtClean="0"/>
              <a:t>تربية</a:t>
            </a:r>
            <a:r>
              <a:rPr lang="fr-FR" sz="1400" b="1" dirty="0" smtClean="0"/>
              <a:t> </a:t>
            </a:r>
            <a:r>
              <a:rPr lang="fr-FR" sz="1400" b="1" dirty="0" err="1" smtClean="0"/>
              <a:t>الأحياء</a:t>
            </a:r>
            <a:r>
              <a:rPr lang="fr-FR" sz="1400" b="1" dirty="0" smtClean="0"/>
              <a:t> </a:t>
            </a:r>
            <a:r>
              <a:rPr lang="fr-FR" sz="1400" b="1" dirty="0" err="1" smtClean="0"/>
              <a:t>المائية</a:t>
            </a:r>
            <a:r>
              <a:rPr lang="fr-FR" sz="1400" b="1" dirty="0" smtClean="0"/>
              <a:t> </a:t>
            </a:r>
            <a:r>
              <a:rPr lang="fr-FR" sz="1400" b="1" dirty="0" err="1" smtClean="0"/>
              <a:t>في</a:t>
            </a:r>
            <a:r>
              <a:rPr lang="fr-FR" sz="1400" b="1" dirty="0" smtClean="0"/>
              <a:t> </a:t>
            </a:r>
            <a:r>
              <a:rPr lang="fr-FR" sz="1400" b="1" dirty="0" err="1" smtClean="0"/>
              <a:t>المغرب</a:t>
            </a:r>
            <a:r>
              <a:rPr lang="fr-FR" sz="1400" b="1" dirty="0" smtClean="0"/>
              <a:t> </a:t>
            </a:r>
            <a:r>
              <a:rPr lang="fr-FR" sz="1400" b="1" dirty="0" err="1" smtClean="0"/>
              <a:t>من</a:t>
            </a:r>
            <a:r>
              <a:rPr lang="fr-FR" sz="1400" b="1" dirty="0" smtClean="0"/>
              <a:t> </a:t>
            </a:r>
            <a:r>
              <a:rPr lang="fr-FR" sz="1400" b="1" dirty="0" err="1" smtClean="0"/>
              <a:t>خلال</a:t>
            </a:r>
            <a:r>
              <a:rPr lang="fr-FR" sz="1400" b="1" dirty="0" smtClean="0"/>
              <a:t> </a:t>
            </a:r>
            <a:r>
              <a:rPr lang="fr-FR" sz="1400" b="1" dirty="0" err="1" smtClean="0"/>
              <a:t>إنشاء</a:t>
            </a:r>
            <a:r>
              <a:rPr lang="fr-FR" sz="1400" b="1" dirty="0" smtClean="0"/>
              <a:t> </a:t>
            </a:r>
            <a:r>
              <a:rPr lang="fr-FR" sz="1400" b="1" dirty="0" err="1" smtClean="0"/>
              <a:t>مزرعة</a:t>
            </a:r>
            <a:r>
              <a:rPr lang="fr-FR" sz="1400" b="1" dirty="0" smtClean="0"/>
              <a:t> </a:t>
            </a:r>
            <a:r>
              <a:rPr lang="fr-FR" sz="1400" b="1" dirty="0" err="1" smtClean="0"/>
              <a:t>تعليمية</a:t>
            </a:r>
            <a:r>
              <a:rPr lang="fr-FR" sz="1400" b="1" dirty="0" smtClean="0"/>
              <a:t> </a:t>
            </a:r>
            <a:r>
              <a:rPr lang="fr-FR" sz="1400" b="1" dirty="0" err="1" smtClean="0"/>
              <a:t>في</a:t>
            </a:r>
            <a:r>
              <a:rPr lang="fr-FR" sz="1400" b="1" dirty="0" smtClean="0"/>
              <a:t> </a:t>
            </a:r>
            <a:r>
              <a:rPr lang="fr-FR" sz="1400" b="1" dirty="0" err="1" smtClean="0"/>
              <a:t>تربية</a:t>
            </a:r>
            <a:r>
              <a:rPr lang="fr-FR" sz="1400" b="1" dirty="0" smtClean="0"/>
              <a:t> </a:t>
            </a:r>
            <a:r>
              <a:rPr lang="fr-FR" sz="1400" b="1" dirty="0" err="1" smtClean="0"/>
              <a:t>الأسماك</a:t>
            </a:r>
            <a:r>
              <a:rPr lang="fr-FR" sz="1400" b="1" dirty="0" smtClean="0"/>
              <a:t> </a:t>
            </a:r>
            <a:r>
              <a:rPr lang="fr-FR" sz="1400" b="1" dirty="0" err="1" smtClean="0"/>
              <a:t>وتربية</a:t>
            </a:r>
            <a:r>
              <a:rPr lang="fr-FR" sz="1400" b="1" dirty="0" smtClean="0"/>
              <a:t> </a:t>
            </a:r>
            <a:r>
              <a:rPr lang="fr-FR" sz="1400" b="1" dirty="0" err="1" smtClean="0"/>
              <a:t>المحار</a:t>
            </a:r>
            <a:r>
              <a:rPr lang="ar-SA" sz="1400" dirty="0" smtClean="0"/>
              <a:t>.</a:t>
            </a:r>
            <a:r>
              <a:rPr lang="fr-FR" sz="1400" dirty="0" smtClean="0"/>
              <a:t>.</a:t>
            </a:r>
            <a:endParaRPr lang="fr-FR" sz="1400" dirty="0"/>
          </a:p>
        </p:txBody>
      </p:sp>
      <p:pic>
        <p:nvPicPr>
          <p:cNvPr id="5" name="Image 2" descr="C:\Users\kouhen\AppData\Local\Temp\7zO0F9ABE3C\IMG-20201201-WA0007.jpg"/>
          <p:cNvPicPr>
            <a:picLocks noGrp="1" noChangeAspect="1" noChangeArrowheads="1"/>
          </p:cNvPicPr>
          <p:nvPr>
            <p:ph sz="quarter" idx="2"/>
          </p:nvPr>
        </p:nvPicPr>
        <p:blipFill>
          <a:blip r:embed="rId2"/>
          <a:srcRect/>
          <a:stretch>
            <a:fillRect/>
          </a:stretch>
        </p:blipFill>
        <p:spPr bwMode="auto">
          <a:xfrm>
            <a:off x="4714876" y="1285860"/>
            <a:ext cx="4071966" cy="4857784"/>
          </a:xfrm>
          <a:prstGeom prst="rect">
            <a:avLst/>
          </a:prstGeom>
          <a:noFill/>
          <a:ln w="9525">
            <a:noFill/>
            <a:miter lim="800000"/>
            <a:headEnd/>
            <a:tailEnd/>
          </a:ln>
        </p:spPr>
      </p:pic>
      <p:pic>
        <p:nvPicPr>
          <p:cNvPr id="6" name="Image 5"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7" name="Image 6"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43117"/>
            <a:ext cx="9001155" cy="2800767"/>
          </a:xfrm>
          <a:prstGeom prst="rect">
            <a:avLst/>
          </a:prstGeom>
        </p:spPr>
        <p:txBody>
          <a:bodyPr wrap="square">
            <a:spAutoFit/>
          </a:bodyPr>
          <a:lstStyle/>
          <a:p>
            <a:pPr algn="ctr"/>
            <a:r>
              <a:rPr lang="ar-SA" sz="8800" dirty="0" smtClean="0">
                <a:solidFill>
                  <a:srgbClr val="0017C0"/>
                </a:solidFill>
              </a:rPr>
              <a:t>شكرًا </a:t>
            </a:r>
          </a:p>
          <a:p>
            <a:pPr algn="ctr"/>
            <a:r>
              <a:rPr lang="ar-SA" sz="8800" dirty="0" smtClean="0">
                <a:solidFill>
                  <a:srgbClr val="0017C0"/>
                </a:solidFill>
              </a:rPr>
              <a:t>وحظا سعيدا</a:t>
            </a:r>
            <a:endParaRPr lang="fr-FR" sz="8800" dirty="0">
              <a:solidFill>
                <a:srgbClr val="0017C0"/>
              </a:solidFill>
            </a:endParaRPr>
          </a:p>
        </p:txBody>
      </p:sp>
      <p:pic>
        <p:nvPicPr>
          <p:cNvPr id="3" name="Image 2" descr="logo mpm"/>
          <p:cNvPicPr/>
          <p:nvPr/>
        </p:nvPicPr>
        <p:blipFill>
          <a:blip r:embed="rId2"/>
          <a:srcRect/>
          <a:stretch>
            <a:fillRect/>
          </a:stretch>
        </p:blipFill>
        <p:spPr bwMode="auto">
          <a:xfrm>
            <a:off x="0" y="6376998"/>
            <a:ext cx="637328" cy="481002"/>
          </a:xfrm>
          <a:prstGeom prst="rect">
            <a:avLst/>
          </a:prstGeom>
          <a:noFill/>
          <a:ln w="9525">
            <a:noFill/>
            <a:miter lim="800000"/>
            <a:headEnd/>
            <a:tailEnd/>
          </a:ln>
        </p:spPr>
      </p:pic>
      <p:pic>
        <p:nvPicPr>
          <p:cNvPr id="4" name="Image 3" descr="C:\Users\DELL\Desktop\revue de presse\halieut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571480"/>
            <a:ext cx="8153400" cy="647720"/>
          </a:xfrm>
          <a:noFill/>
          <a:ln>
            <a:noFill/>
          </a:ln>
          <a:effectLst/>
          <a:scene3d>
            <a:camera prst="orthographicFront"/>
            <a:lightRig rig="balanced" dir="t"/>
          </a:scene3d>
          <a:sp3d prstMaterial="plastic"/>
        </p:spPr>
        <p:txBody>
          <a:bodyPr vert="horz" anchor="ctr">
            <a:normAutofit fontScale="90000"/>
          </a:bodyPr>
          <a:lstStyle/>
          <a:p>
            <a:pPr algn="ctr">
              <a:defRPr/>
            </a:pPr>
            <a:r>
              <a:rPr lang="fr-FR" dirty="0" smtClean="0"/>
              <a:t/>
            </a:r>
            <a:br>
              <a:rPr lang="fr-FR" dirty="0" smtClean="0"/>
            </a:br>
            <a:r>
              <a:rPr kumimoji="0" lang="fr-FR" alt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fr-FR" alt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endParaRPr kumimoji="0" lang="fr-F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Espace réservé du contenu 3"/>
          <p:cNvSpPr>
            <a:spLocks noGrp="1"/>
          </p:cNvSpPr>
          <p:nvPr>
            <p:ph sz="quarter" idx="1"/>
          </p:nvPr>
        </p:nvSpPr>
        <p:spPr/>
        <p:txBody>
          <a:bodyPr>
            <a:normAutofit/>
          </a:bodyPr>
          <a:lstStyle/>
          <a:p>
            <a:pPr algn="r" rtl="1">
              <a:buFont typeface="Wingdings" pitchFamily="2" charset="2"/>
              <a:buChar char="v"/>
            </a:pPr>
            <a:r>
              <a:rPr lang="ar-SA" sz="2900" b="1" dirty="0" smtClean="0">
                <a:latin typeface="Arial" pitchFamily="34" charset="0"/>
                <a:cs typeface="Arial" pitchFamily="34" charset="0"/>
              </a:rPr>
              <a:t> الهيكل التنظيمي لمديرية التكوين البحري ورجال البحر </a:t>
            </a:r>
            <a:r>
              <a:rPr lang="ar-SA" sz="2900" b="1" dirty="0" smtClean="0">
                <a:latin typeface="Arial" pitchFamily="34" charset="0"/>
                <a:cs typeface="Arial" pitchFamily="34" charset="0"/>
              </a:rPr>
              <a:t>والإنقاذ</a:t>
            </a:r>
          </a:p>
          <a:p>
            <a:pPr algn="r" rtl="1">
              <a:buFont typeface="Wingdings" pitchFamily="2" charset="2"/>
              <a:buChar char="v"/>
            </a:pPr>
            <a:r>
              <a:rPr lang="ar-SA" sz="2900" b="1" dirty="0" smtClean="0">
                <a:latin typeface="Arial" pitchFamily="34" charset="0"/>
                <a:cs typeface="Arial" pitchFamily="34" charset="0"/>
              </a:rPr>
              <a:t>مهام مديرية التكوين البحري ورجال البحر والإنقاذ</a:t>
            </a:r>
          </a:p>
          <a:p>
            <a:pPr algn="r" rtl="1">
              <a:buFont typeface="Wingdings" pitchFamily="2" charset="2"/>
              <a:buChar char="v"/>
            </a:pPr>
            <a:r>
              <a:rPr lang="ar-SA" sz="2900" b="1" i="1" dirty="0" smtClean="0">
                <a:latin typeface="Arial" pitchFamily="34" charset="0"/>
                <a:cs typeface="Arial" pitchFamily="34" charset="0"/>
              </a:rPr>
              <a:t> </a:t>
            </a:r>
            <a:r>
              <a:rPr lang="ar-SA" sz="2900" b="1" i="1" dirty="0" smtClean="0">
                <a:latin typeface="Arial" pitchFamily="34" charset="0"/>
                <a:cs typeface="Arial" pitchFamily="34" charset="0"/>
              </a:rPr>
              <a:t>قسم </a:t>
            </a:r>
            <a:r>
              <a:rPr lang="ar-SA" sz="2900" b="1" dirty="0" smtClean="0">
                <a:latin typeface="Arial" pitchFamily="34" charset="0"/>
                <a:cs typeface="Arial" pitchFamily="34" charset="0"/>
              </a:rPr>
              <a:t> التكوين البحري</a:t>
            </a:r>
            <a:endParaRPr lang="fr-FR" sz="2900" b="1" dirty="0" smtClean="0">
              <a:latin typeface="Arial" pitchFamily="34" charset="0"/>
              <a:cs typeface="Arial" pitchFamily="34" charset="0"/>
            </a:endParaRPr>
          </a:p>
          <a:p>
            <a:pPr algn="r" rtl="1">
              <a:buFont typeface="Wingdings" pitchFamily="2" charset="2"/>
              <a:buChar char="v"/>
            </a:pPr>
            <a:r>
              <a:rPr lang="ar-SA" sz="2900" b="1" i="1" dirty="0" smtClean="0">
                <a:latin typeface="Arial" pitchFamily="34" charset="0"/>
                <a:cs typeface="Arial" pitchFamily="34" charset="0"/>
              </a:rPr>
              <a:t> قسم </a:t>
            </a:r>
            <a:r>
              <a:rPr lang="ar-SA" sz="2900" b="1" dirty="0" smtClean="0">
                <a:latin typeface="Arial" pitchFamily="34" charset="0"/>
                <a:cs typeface="Arial" pitchFamily="34" charset="0"/>
              </a:rPr>
              <a:t> رجال البحر</a:t>
            </a:r>
          </a:p>
          <a:p>
            <a:pPr algn="r" rtl="1">
              <a:buFont typeface="Wingdings" pitchFamily="2" charset="2"/>
              <a:buChar char="v"/>
            </a:pPr>
            <a:r>
              <a:rPr lang="ar-SA" sz="2900" b="1" i="1" dirty="0" smtClean="0">
                <a:latin typeface="Arial" pitchFamily="34" charset="0"/>
                <a:cs typeface="Arial" pitchFamily="34" charset="0"/>
              </a:rPr>
              <a:t>  مصلحة انقاذ الأرواح البشرية</a:t>
            </a:r>
            <a:endParaRPr lang="fr-FR" sz="2900" b="1" i="1" dirty="0" smtClean="0">
              <a:latin typeface="Arial" pitchFamily="34" charset="0"/>
              <a:cs typeface="Arial" pitchFamily="34" charset="0"/>
            </a:endParaRPr>
          </a:p>
          <a:p>
            <a:pPr algn="r" rtl="1">
              <a:buFont typeface="Wingdings" pitchFamily="2" charset="2"/>
              <a:buChar char="v"/>
            </a:pPr>
            <a:r>
              <a:rPr lang="fr-FR" sz="2900" b="1" i="1" dirty="0" smtClean="0">
                <a:latin typeface="Arial" pitchFamily="34" charset="0"/>
                <a:cs typeface="Arial" pitchFamily="34" charset="0"/>
              </a:rPr>
              <a:t>  </a:t>
            </a:r>
            <a:r>
              <a:rPr lang="ar-SA" sz="2900" b="1" i="1" dirty="0" smtClean="0">
                <a:latin typeface="Arial" pitchFamily="34" charset="0"/>
                <a:cs typeface="Arial" pitchFamily="34" charset="0"/>
              </a:rPr>
              <a:t>مصلحة تنفيذ ومتابعة مشاريع التعاون في مجال التكوين</a:t>
            </a:r>
            <a:endParaRPr lang="fr-FR" sz="2900" b="1" i="1" dirty="0" smtClean="0">
              <a:latin typeface="Arial" pitchFamily="34" charset="0"/>
              <a:cs typeface="Arial" pitchFamily="34" charset="0"/>
            </a:endParaRPr>
          </a:p>
          <a:p>
            <a:pPr algn="r" rtl="1">
              <a:buFont typeface="Wingdings" pitchFamily="2" charset="2"/>
              <a:buChar char="v"/>
            </a:pPr>
            <a:endParaRPr lang="fr-FR" sz="2900" b="1" i="1" dirty="0" smtClean="0">
              <a:latin typeface="Arial" pitchFamily="34" charset="0"/>
              <a:cs typeface="Arial" pitchFamily="34" charset="0"/>
            </a:endParaRPr>
          </a:p>
          <a:p>
            <a:pPr rtl="1">
              <a:buNone/>
            </a:pPr>
            <a:r>
              <a:rPr lang="fr-FR" dirty="0" smtClean="0"/>
              <a:t> </a:t>
            </a:r>
          </a:p>
          <a:p>
            <a:pPr>
              <a:buNone/>
            </a:pPr>
            <a:r>
              <a:rPr lang="ar-SA" dirty="0" smtClean="0"/>
              <a:t> </a:t>
            </a:r>
            <a:endParaRPr lang="fr-FR" dirty="0" smtClean="0"/>
          </a:p>
          <a:p>
            <a:pPr algn="r">
              <a:buNone/>
            </a:pPr>
            <a:endParaRPr lang="fr-FR" dirty="0"/>
          </a:p>
        </p:txBody>
      </p:sp>
      <p:sp>
        <p:nvSpPr>
          <p:cNvPr id="18433" name="Rectangle 1"/>
          <p:cNvSpPr>
            <a:spLocks noChangeArrowheads="1"/>
          </p:cNvSpPr>
          <p:nvPr/>
        </p:nvSpPr>
        <p:spPr bwMode="auto">
          <a:xfrm>
            <a:off x="4429124" y="428604"/>
            <a:ext cx="115608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17C0"/>
                </a:solidFill>
                <a:effectLst/>
                <a:latin typeface="Arial Unicode MS" pitchFamily="34" charset="-128"/>
                <a:cs typeface="Arial" pitchFamily="34" charset="0"/>
              </a:rPr>
              <a:t>فهرس</a:t>
            </a:r>
            <a:r>
              <a:rPr kumimoji="0" lang="fr-FR" sz="3200" b="0" i="0" u="none" strike="noStrike" cap="none" normalizeH="0" baseline="0" dirty="0" smtClean="0">
                <a:ln>
                  <a:noFill/>
                </a:ln>
                <a:solidFill>
                  <a:srgbClr val="0070C0"/>
                </a:solidFill>
                <a:effectLst/>
                <a:latin typeface="Arial" pitchFamily="34" charset="0"/>
                <a:cs typeface="Arial" pitchFamily="34" charset="0"/>
              </a:rPr>
              <a:t> </a:t>
            </a:r>
          </a:p>
        </p:txBody>
      </p:sp>
      <p:pic>
        <p:nvPicPr>
          <p:cNvPr id="5" name="Image 4"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6" name="Image 5"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Le Maroc, seul pays africain à développer une médecine des gens de mer –  FAAPA FR | ABAVBA - Les Belges d'Agadir et de la région – De Belgen van  Agadir en de regio"/>
          <p:cNvSpPr>
            <a:spLocks noChangeAspect="1" noChangeArrowheads="1"/>
          </p:cNvSpPr>
          <p:nvPr/>
        </p:nvSpPr>
        <p:spPr bwMode="auto">
          <a:xfrm>
            <a:off x="155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88" name="AutoShape 4" descr="Le Maroc, seul pays africain à développer une médecine des gens de mer –  FAAPA FR | ABAVBA - Les Belges d'Agadir et de la région – De Belgen van  Agadir en de regio"/>
          <p:cNvSpPr>
            <a:spLocks noChangeAspect="1" noChangeArrowheads="1"/>
          </p:cNvSpPr>
          <p:nvPr/>
        </p:nvSpPr>
        <p:spPr bwMode="auto">
          <a:xfrm>
            <a:off x="155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Titre 9"/>
          <p:cNvSpPr>
            <a:spLocks noGrp="1"/>
          </p:cNvSpPr>
          <p:nvPr>
            <p:ph type="title"/>
          </p:nvPr>
        </p:nvSpPr>
        <p:spPr/>
        <p:txBody>
          <a:bodyPr>
            <a:normAutofit fontScale="90000"/>
          </a:bodyPr>
          <a:lstStyle/>
          <a:p>
            <a:pPr algn="ctr"/>
            <a:r>
              <a:rPr lang="ar-SA" b="1" dirty="0" smtClean="0">
                <a:solidFill>
                  <a:srgbClr val="0017C0"/>
                </a:solidFill>
                <a:latin typeface="Arial" pitchFamily="34" charset="0"/>
                <a:cs typeface="Arial" pitchFamily="34" charset="0"/>
              </a:rPr>
              <a:t>الهيكل التنظيمي لمديرية التكوين البحري ورجال البحر والإنقاذ</a:t>
            </a:r>
            <a:r>
              <a:rPr lang="ar-SA" b="1" dirty="0" smtClean="0">
                <a:latin typeface="Arial" pitchFamily="34" charset="0"/>
                <a:cs typeface="Arial" pitchFamily="34" charset="0"/>
              </a:rPr>
              <a:t/>
            </a:r>
            <a:br>
              <a:rPr lang="ar-SA" b="1" dirty="0" smtClean="0">
                <a:latin typeface="Arial" pitchFamily="34" charset="0"/>
                <a:cs typeface="Arial" pitchFamily="34" charset="0"/>
              </a:rPr>
            </a:br>
            <a:endParaRPr lang="fr-FR" dirty="0"/>
          </a:p>
        </p:txBody>
      </p:sp>
      <p:sp>
        <p:nvSpPr>
          <p:cNvPr id="14" name="Rectangle à coins arrondis 13"/>
          <p:cNvSpPr/>
          <p:nvPr/>
        </p:nvSpPr>
        <p:spPr>
          <a:xfrm>
            <a:off x="3286116" y="1500174"/>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مدير التكوين البحري ورجال لبحر </a:t>
            </a:r>
            <a:r>
              <a:rPr lang="ar-SA" dirty="0" err="1" smtClean="0"/>
              <a:t>و</a:t>
            </a:r>
            <a:r>
              <a:rPr lang="ar-SA" dirty="0" smtClean="0"/>
              <a:t> </a:t>
            </a:r>
            <a:r>
              <a:rPr lang="ar-SA" dirty="0" err="1" smtClean="0"/>
              <a:t>الانقاذ</a:t>
            </a:r>
            <a:endParaRPr lang="fr-FR" dirty="0"/>
          </a:p>
        </p:txBody>
      </p:sp>
      <p:sp>
        <p:nvSpPr>
          <p:cNvPr id="18" name="Rectangle à coins arrondis 17"/>
          <p:cNvSpPr/>
          <p:nvPr/>
        </p:nvSpPr>
        <p:spPr>
          <a:xfrm>
            <a:off x="642910" y="2714620"/>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i="1" dirty="0" smtClean="0">
                <a:latin typeface="Arial" pitchFamily="34" charset="0"/>
                <a:cs typeface="Arial" pitchFamily="34" charset="0"/>
              </a:rPr>
              <a:t>مصلحة تنفيذ ومتابعة مشاريع التعاون في مجال التكوين</a:t>
            </a:r>
            <a:endParaRPr lang="fr-FR" sz="1400" dirty="0"/>
          </a:p>
        </p:txBody>
      </p:sp>
      <p:sp>
        <p:nvSpPr>
          <p:cNvPr id="19" name="Rectangle à coins arrondis 18"/>
          <p:cNvSpPr/>
          <p:nvPr/>
        </p:nvSpPr>
        <p:spPr>
          <a:xfrm>
            <a:off x="4857752" y="2714620"/>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i="1" dirty="0" smtClean="0">
                <a:latin typeface="Arial" pitchFamily="34" charset="0"/>
                <a:cs typeface="Arial" pitchFamily="34" charset="0"/>
              </a:rPr>
              <a:t> قسم </a:t>
            </a:r>
            <a:r>
              <a:rPr lang="ar-SA" b="1" dirty="0" smtClean="0">
                <a:latin typeface="Arial" pitchFamily="34" charset="0"/>
                <a:cs typeface="Arial" pitchFamily="34" charset="0"/>
              </a:rPr>
              <a:t> رجال البحر</a:t>
            </a:r>
            <a:endParaRPr lang="fr-FR" dirty="0"/>
          </a:p>
        </p:txBody>
      </p:sp>
      <p:sp>
        <p:nvSpPr>
          <p:cNvPr id="20" name="Rectangle à coins arrondis 19"/>
          <p:cNvSpPr/>
          <p:nvPr/>
        </p:nvSpPr>
        <p:spPr>
          <a:xfrm>
            <a:off x="6929454" y="2714620"/>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i="1" dirty="0" smtClean="0">
                <a:latin typeface="Arial" pitchFamily="34" charset="0"/>
                <a:cs typeface="Arial" pitchFamily="34" charset="0"/>
              </a:rPr>
              <a:t>قسم </a:t>
            </a:r>
            <a:r>
              <a:rPr lang="ar-SA" b="1" dirty="0" smtClean="0">
                <a:latin typeface="Arial" pitchFamily="34" charset="0"/>
                <a:cs typeface="Arial" pitchFamily="34" charset="0"/>
              </a:rPr>
              <a:t> التكوين البحري</a:t>
            </a:r>
            <a:endParaRPr lang="fr-FR" dirty="0"/>
          </a:p>
        </p:txBody>
      </p:sp>
      <p:sp>
        <p:nvSpPr>
          <p:cNvPr id="21" name="Rectangle à coins arrondis 20"/>
          <p:cNvSpPr/>
          <p:nvPr/>
        </p:nvSpPr>
        <p:spPr>
          <a:xfrm>
            <a:off x="2786050" y="2714620"/>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i="1" dirty="0" smtClean="0">
                <a:latin typeface="Arial" pitchFamily="34" charset="0"/>
                <a:cs typeface="Arial" pitchFamily="34" charset="0"/>
              </a:rPr>
              <a:t>مصلحة انقاذ الأرواح البشرية</a:t>
            </a:r>
            <a:endParaRPr lang="fr-FR" dirty="0"/>
          </a:p>
        </p:txBody>
      </p:sp>
      <p:sp>
        <p:nvSpPr>
          <p:cNvPr id="22" name="Rectangle à coins arrondis 21"/>
          <p:cNvSpPr/>
          <p:nvPr/>
        </p:nvSpPr>
        <p:spPr>
          <a:xfrm>
            <a:off x="6572264" y="3786190"/>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t>مصلحة الدراسات والمعايير وبرمجة التكوين </a:t>
            </a:r>
            <a:endParaRPr lang="fr-FR" sz="1400" b="1" dirty="0"/>
          </a:p>
        </p:txBody>
      </p:sp>
      <p:sp>
        <p:nvSpPr>
          <p:cNvPr id="23" name="Rectangle à coins arrondis 22"/>
          <p:cNvSpPr/>
          <p:nvPr/>
        </p:nvSpPr>
        <p:spPr>
          <a:xfrm>
            <a:off x="6572264" y="4714884"/>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مصلحة البرامج والمراقبة </a:t>
            </a:r>
            <a:r>
              <a:rPr lang="ar-SA" dirty="0" err="1" smtClean="0"/>
              <a:t>البيداغوجية</a:t>
            </a:r>
            <a:endParaRPr lang="fr-FR" dirty="0"/>
          </a:p>
        </p:txBody>
      </p:sp>
      <p:sp>
        <p:nvSpPr>
          <p:cNvPr id="24" name="Rectangle à coins arrondis 23"/>
          <p:cNvSpPr/>
          <p:nvPr/>
        </p:nvSpPr>
        <p:spPr>
          <a:xfrm>
            <a:off x="6572264" y="5643578"/>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t>مصلحة التتبع التقني للموارد </a:t>
            </a:r>
            <a:r>
              <a:rPr lang="ar-SA" sz="1400" b="1" dirty="0" err="1" smtClean="0"/>
              <a:t>وتنفيد</a:t>
            </a:r>
            <a:r>
              <a:rPr lang="ar-SA" sz="1400" b="1" dirty="0" smtClean="0"/>
              <a:t> برامج التكوين</a:t>
            </a:r>
            <a:endParaRPr lang="fr-FR" sz="1400" b="1" dirty="0"/>
          </a:p>
        </p:txBody>
      </p:sp>
      <p:sp>
        <p:nvSpPr>
          <p:cNvPr id="25" name="Rectangle à coins arrondis 24"/>
          <p:cNvSpPr/>
          <p:nvPr/>
        </p:nvSpPr>
        <p:spPr>
          <a:xfrm>
            <a:off x="4286248" y="3857628"/>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مصلحة تسجيل رجال البحر</a:t>
            </a:r>
            <a:endParaRPr lang="fr-FR" dirty="0"/>
          </a:p>
        </p:txBody>
      </p:sp>
      <p:sp>
        <p:nvSpPr>
          <p:cNvPr id="26" name="Rectangle à coins arrondis 25"/>
          <p:cNvSpPr/>
          <p:nvPr/>
        </p:nvSpPr>
        <p:spPr>
          <a:xfrm>
            <a:off x="4286248" y="4786322"/>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dirty="0" smtClean="0"/>
              <a:t>مصلحة مراقبة العمل البحري والتحريات البحرية</a:t>
            </a:r>
            <a:endParaRPr lang="fr-FR" sz="1600" dirty="0"/>
          </a:p>
        </p:txBody>
      </p:sp>
      <p:sp>
        <p:nvSpPr>
          <p:cNvPr id="27" name="Rectangle à coins arrondis 26"/>
          <p:cNvSpPr/>
          <p:nvPr/>
        </p:nvSpPr>
        <p:spPr>
          <a:xfrm>
            <a:off x="4286248" y="5715016"/>
            <a:ext cx="164307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مصلحة </a:t>
            </a:r>
            <a:r>
              <a:rPr lang="ar-SA" dirty="0" err="1" smtClean="0"/>
              <a:t>تاطير</a:t>
            </a:r>
            <a:r>
              <a:rPr lang="ar-SA" dirty="0" smtClean="0"/>
              <a:t> تنظيمات المنتجين</a:t>
            </a:r>
            <a:endParaRPr lang="fr-FR" dirty="0"/>
          </a:p>
        </p:txBody>
      </p:sp>
      <p:sp>
        <p:nvSpPr>
          <p:cNvPr id="29" name="Rectangle à coins arrondis 28"/>
          <p:cNvSpPr/>
          <p:nvPr/>
        </p:nvSpPr>
        <p:spPr>
          <a:xfrm>
            <a:off x="714348" y="4786322"/>
            <a:ext cx="2643206"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400" b="1" dirty="0" smtClean="0"/>
              <a:t>14مؤسسة التكوين البحري </a:t>
            </a:r>
          </a:p>
          <a:p>
            <a:pPr algn="r"/>
            <a:r>
              <a:rPr lang="ar-SA" sz="1400" b="1" dirty="0" smtClean="0"/>
              <a:t>-1 معهد عالي للصيد البحري </a:t>
            </a:r>
          </a:p>
          <a:p>
            <a:pPr algn="r"/>
            <a:r>
              <a:rPr lang="ar-SA" sz="1400" b="1" dirty="0" smtClean="0"/>
              <a:t> -5  معاهدا لتكنولوجيا الصيد البحري </a:t>
            </a:r>
          </a:p>
          <a:p>
            <a:pPr algn="r"/>
            <a:r>
              <a:rPr lang="ar-SA" sz="1400" b="1" dirty="0" smtClean="0"/>
              <a:t>- 8 مراكز التأهيل الصيد البحري</a:t>
            </a:r>
          </a:p>
          <a:p>
            <a:pPr algn="r"/>
            <a:endParaRPr lang="ar-SA" sz="1400" dirty="0" smtClean="0"/>
          </a:p>
          <a:p>
            <a:pPr algn="ctr"/>
            <a:endParaRPr lang="fr-FR" dirty="0"/>
          </a:p>
        </p:txBody>
      </p:sp>
      <p:cxnSp>
        <p:nvCxnSpPr>
          <p:cNvPr id="33" name="Connecteur droit 32"/>
          <p:cNvCxnSpPr/>
          <p:nvPr/>
        </p:nvCxnSpPr>
        <p:spPr>
          <a:xfrm>
            <a:off x="1500166" y="2500306"/>
            <a:ext cx="62151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5400000">
            <a:off x="7143768" y="4786322"/>
            <a:ext cx="2571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5400000">
            <a:off x="4929190" y="4786322"/>
            <a:ext cx="25717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5400000">
            <a:off x="3500430" y="257174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5400000">
            <a:off x="5500694" y="257174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rot="5400000">
            <a:off x="7643834" y="257174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rot="10800000">
            <a:off x="8286776" y="4143380"/>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rot="10800000">
            <a:off x="8286776" y="507207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rot="10800000">
            <a:off x="8286776" y="6000768"/>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14" idx="2"/>
          </p:cNvCxnSpPr>
          <p:nvPr/>
        </p:nvCxnSpPr>
        <p:spPr>
          <a:xfrm rot="16200000" flipH="1">
            <a:off x="4018355" y="2375289"/>
            <a:ext cx="21431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rot="10800000">
            <a:off x="6072198" y="4214818"/>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rot="10800000">
            <a:off x="6000760" y="507207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rot="10800000">
            <a:off x="6072198" y="6072206"/>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68"/>
          <p:cNvCxnSpPr>
            <a:stCxn id="14" idx="1"/>
          </p:cNvCxnSpPr>
          <p:nvPr/>
        </p:nvCxnSpPr>
        <p:spPr>
          <a:xfrm rot="10800000" flipV="1">
            <a:off x="428596" y="1893082"/>
            <a:ext cx="2857520"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5400000">
            <a:off x="-1500230" y="3857628"/>
            <a:ext cx="38576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a:off x="428596" y="578645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rot="5400000">
            <a:off x="1428728" y="257174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4" name="Image 33"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36" name="Image 35"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algn="ctr"/>
            <a:r>
              <a:rPr lang="ar-SA" b="1" dirty="0" smtClean="0">
                <a:solidFill>
                  <a:srgbClr val="0017C0"/>
                </a:solidFill>
                <a:latin typeface="Arial" pitchFamily="34" charset="0"/>
                <a:cs typeface="Arial" pitchFamily="34" charset="0"/>
              </a:rPr>
              <a:t>مهام مديرية التكوين البحري ورجال البحر والإنقاذ</a:t>
            </a:r>
            <a:r>
              <a:rPr lang="ar-SA" b="1" dirty="0" smtClean="0">
                <a:latin typeface="Arial" pitchFamily="34" charset="0"/>
                <a:cs typeface="Arial" pitchFamily="34" charset="0"/>
              </a:rPr>
              <a:t/>
            </a:r>
            <a:br>
              <a:rPr lang="ar-SA" b="1" dirty="0" smtClean="0">
                <a:latin typeface="Arial" pitchFamily="34" charset="0"/>
                <a:cs typeface="Arial" pitchFamily="34" charset="0"/>
              </a:rPr>
            </a:br>
            <a:endParaRPr lang="fr-FR" dirty="0"/>
          </a:p>
        </p:txBody>
      </p:sp>
      <p:sp>
        <p:nvSpPr>
          <p:cNvPr id="4" name="Espace réservé du contenu 3"/>
          <p:cNvSpPr>
            <a:spLocks noGrp="1"/>
          </p:cNvSpPr>
          <p:nvPr>
            <p:ph sz="quarter" idx="1"/>
          </p:nvPr>
        </p:nvSpPr>
        <p:spPr>
          <a:xfrm>
            <a:off x="457200" y="1928802"/>
            <a:ext cx="8229600" cy="4357718"/>
          </a:xfrm>
        </p:spPr>
        <p:txBody>
          <a:bodyPr>
            <a:normAutofit fontScale="92500" lnSpcReduction="10000"/>
          </a:bodyPr>
          <a:lstStyle/>
          <a:p>
            <a:pPr lvl="0" algn="r" rtl="1">
              <a:buFont typeface="Wingdings" pitchFamily="2" charset="2"/>
              <a:buChar char="v"/>
            </a:pPr>
            <a:r>
              <a:rPr lang="ar-MA" sz="1600" b="1" dirty="0" smtClean="0"/>
              <a:t>ا</a:t>
            </a:r>
            <a:r>
              <a:rPr lang="ar-MA" sz="1600" dirty="0" smtClean="0"/>
              <a:t>لمساهمة في إعداد الاستراتيجية الوطنية في مجال التكوين المهني وتكوين الأطر والمشاركة في تنفيذها، على صعيد قطاع الصيد البحري؛</a:t>
            </a:r>
            <a:endParaRPr lang="fr-FR" sz="1600" dirty="0" smtClean="0"/>
          </a:p>
          <a:p>
            <a:pPr lvl="0" algn="r" rtl="1">
              <a:buFont typeface="Wingdings" pitchFamily="2" charset="2"/>
              <a:buChar char="v"/>
            </a:pPr>
            <a:r>
              <a:rPr lang="ar-MA" sz="1600" dirty="0" smtClean="0"/>
              <a:t>تحديد وتقييم حاجيات قطاع الصيد البحري من الكفاءات ووضع خطط العمل اللازمة والبرامج التوقعية لتأهيلها، وتنفيذها بتعاون مع العاملين في القطاع؛دراسة وتحديد التدابير التي من شأنها أن تمكن من ملائمة التكوين مع حاجيات سوق الشغل؛</a:t>
            </a:r>
            <a:endParaRPr lang="fr-FR" sz="1600" dirty="0" smtClean="0"/>
          </a:p>
          <a:p>
            <a:pPr lvl="0" algn="r" rtl="1">
              <a:buFont typeface="Wingdings" pitchFamily="2" charset="2"/>
              <a:buChar char="v"/>
            </a:pPr>
            <a:r>
              <a:rPr lang="ar-MA" sz="1600" dirty="0" smtClean="0"/>
              <a:t>السهر على جودة التكوين وضمان مسايرته للتطور التكنولوجي الذي يعرفه القطاع وحاجيات المهنيين مع ضمان تقيد التأهيل البحري بالنصوص التنظيمية الوطنية وبالمعايير الدولية الجاري بها العمل في الميدان؛</a:t>
            </a:r>
            <a:endParaRPr lang="fr-FR" sz="1600" dirty="0" smtClean="0"/>
          </a:p>
          <a:p>
            <a:pPr lvl="0" algn="r" rtl="1">
              <a:buFont typeface="Wingdings" pitchFamily="2" charset="2"/>
              <a:buChar char="v"/>
            </a:pPr>
            <a:r>
              <a:rPr lang="ar-MA" sz="1600" dirty="0" smtClean="0"/>
              <a:t>تنظيم دورات الإتقان وإعادة التدريب والتكوين المستمر بتنسيق مع المهنيين؛</a:t>
            </a:r>
            <a:endParaRPr lang="fr-FR" sz="1600" dirty="0" smtClean="0"/>
          </a:p>
          <a:p>
            <a:pPr lvl="0" algn="r" rtl="1">
              <a:buFont typeface="Wingdings" pitchFamily="2" charset="2"/>
              <a:buChar char="v"/>
            </a:pPr>
            <a:r>
              <a:rPr lang="ar-MA" sz="1600" dirty="0" smtClean="0"/>
              <a:t>تنظيم حملات للإرشاد البحري لفائدة العاملين بقطاع الصيد البحري؛</a:t>
            </a:r>
            <a:endParaRPr lang="fr-FR" sz="1600" dirty="0" smtClean="0"/>
          </a:p>
          <a:p>
            <a:pPr lvl="0" algn="r" rtl="1">
              <a:buFont typeface="Wingdings" pitchFamily="2" charset="2"/>
              <a:buChar char="v"/>
            </a:pPr>
            <a:r>
              <a:rPr lang="ar-MA" sz="1600" dirty="0" smtClean="0"/>
              <a:t>الإشراف على التكوين في مجال الصيد البحري وتسليم الشهادات وفقا للنصوص التشريعية والتنظيمية الجاري بها العمل؛</a:t>
            </a:r>
            <a:endParaRPr lang="fr-FR" sz="1600" dirty="0" smtClean="0"/>
          </a:p>
          <a:p>
            <a:pPr lvl="0" algn="r" rtl="1">
              <a:buFont typeface="Wingdings" pitchFamily="2" charset="2"/>
              <a:buChar char="v"/>
            </a:pPr>
            <a:r>
              <a:rPr lang="ar-MA" sz="1600" dirty="0" smtClean="0"/>
              <a:t>المساهمة في تعزيز التكوين المستمر لكل من المبحرين على متن السفن وكذا التقنيين والموظفين الإداريين في قطاع الصيد البحري؛</a:t>
            </a:r>
            <a:endParaRPr lang="fr-FR" sz="1600" dirty="0" smtClean="0"/>
          </a:p>
          <a:p>
            <a:pPr lvl="0" algn="r" rtl="1">
              <a:buFont typeface="Wingdings" pitchFamily="2" charset="2"/>
              <a:buChar char="v"/>
            </a:pPr>
            <a:r>
              <a:rPr lang="ar-MA" sz="1600" dirty="0" smtClean="0"/>
              <a:t>تشجيع الدراسات والبحوث الأكاديمية والجامعية في مختلف تخصصات قطاع الصيد البحري؛</a:t>
            </a:r>
            <a:endParaRPr lang="fr-FR" sz="1600" dirty="0" smtClean="0"/>
          </a:p>
          <a:p>
            <a:pPr lvl="0" algn="r" rtl="1">
              <a:buFont typeface="Wingdings" pitchFamily="2" charset="2"/>
              <a:buChar char="v"/>
            </a:pPr>
            <a:r>
              <a:rPr lang="ar-MA" sz="1600" dirty="0" smtClean="0"/>
              <a:t>السهر فيما يخص سفن الصيد، على تطبيق النصوص التشريعية والتنظيمية المتعلقة بتسجيل رجال البحر، والعمل البحري والنظافة وتنظيم العمل على متن السفن وتأليف الطاقم والنظام التأديبي والجنائي الخاص برجال البحر، وكذا إجراءات الصلح والتحكيم؛</a:t>
            </a:r>
            <a:endParaRPr lang="fr-FR" sz="1600" dirty="0" smtClean="0"/>
          </a:p>
          <a:p>
            <a:pPr lvl="0" algn="r" rtl="1">
              <a:buFont typeface="Wingdings" pitchFamily="2" charset="2"/>
              <a:buChar char="v"/>
            </a:pPr>
            <a:r>
              <a:rPr lang="ar-MA" sz="1600" dirty="0" smtClean="0"/>
              <a:t>إعداد المخطط الوطني لإنقاذ الأرواح البشرية في البحر وتسييره والسهر على تطبيقه، وذلك بتنسيق مع الإدارات المعنية؛</a:t>
            </a:r>
            <a:endParaRPr lang="fr-FR" sz="1600" dirty="0" smtClean="0"/>
          </a:p>
          <a:p>
            <a:pPr lvl="0" algn="r" rtl="1">
              <a:buFont typeface="Wingdings" pitchFamily="2" charset="2"/>
              <a:buChar char="v"/>
            </a:pPr>
            <a:r>
              <a:rPr lang="ar-MA" sz="1600" dirty="0" smtClean="0"/>
              <a:t>المساعدة والتشجيع على إحداث مؤسسات ذات طابع اجتماعي لفائدة رجال البحر والعاملين في الأنشطة الموازية في قطاع الصيد البحري.</a:t>
            </a:r>
            <a:endParaRPr lang="fr-FR" sz="1600" dirty="0" smtClean="0"/>
          </a:p>
          <a:p>
            <a:pPr algn="r"/>
            <a:endParaRPr lang="fr-FR" sz="1600" dirty="0"/>
          </a:p>
        </p:txBody>
      </p:sp>
      <p:sp>
        <p:nvSpPr>
          <p:cNvPr id="5" name="Rectangle 4"/>
          <p:cNvSpPr/>
          <p:nvPr/>
        </p:nvSpPr>
        <p:spPr>
          <a:xfrm>
            <a:off x="785786" y="1214422"/>
            <a:ext cx="7643866" cy="584775"/>
          </a:xfrm>
          <a:prstGeom prst="rect">
            <a:avLst/>
          </a:prstGeom>
          <a:solidFill>
            <a:schemeClr val="tx2">
              <a:lumMod val="20000"/>
              <a:lumOff val="80000"/>
            </a:schemeClr>
          </a:solidFill>
        </p:spPr>
        <p:txBody>
          <a:bodyPr wrap="square">
            <a:spAutoFit/>
          </a:bodyPr>
          <a:lstStyle/>
          <a:p>
            <a:pPr algn="ctr"/>
            <a:r>
              <a:rPr lang="ar-SA" sz="1600" b="1" dirty="0" smtClean="0"/>
              <a:t>مرسوم رقم 2.15.890 صادر في 14 من جمادى الآخرة 1437 ( 24 مارس 2016 )</a:t>
            </a:r>
          </a:p>
          <a:p>
            <a:pPr algn="ctr"/>
            <a:r>
              <a:rPr lang="ar-SA" sz="1600" b="1" dirty="0" smtClean="0"/>
              <a:t>بتحديد اختصاصات وتنظيم وزارة الفلاحة والصيد البحري - قطاع الصيد البحري -</a:t>
            </a:r>
            <a:endParaRPr lang="fr-FR" sz="1600" b="1" dirty="0" smtClean="0">
              <a:solidFill>
                <a:prstClr val="black"/>
              </a:solidFill>
              <a:latin typeface="Constantia" pitchFamily="18" charset="0"/>
            </a:endParaRPr>
          </a:p>
        </p:txBody>
      </p:sp>
      <p:pic>
        <p:nvPicPr>
          <p:cNvPr id="7" name="Image 6"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8" name="Image 7"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ar-SA" b="1" i="1" dirty="0" smtClean="0">
                <a:solidFill>
                  <a:srgbClr val="0017C0"/>
                </a:solidFill>
                <a:latin typeface="Arial" pitchFamily="34" charset="0"/>
                <a:cs typeface="Arial" pitchFamily="34" charset="0"/>
              </a:rPr>
              <a:t>قسم </a:t>
            </a:r>
            <a:r>
              <a:rPr lang="ar-SA" b="1" dirty="0" smtClean="0">
                <a:solidFill>
                  <a:srgbClr val="0017C0"/>
                </a:solidFill>
                <a:latin typeface="Arial" pitchFamily="34" charset="0"/>
                <a:cs typeface="Arial" pitchFamily="34" charset="0"/>
              </a:rPr>
              <a:t> التكوين البحري</a:t>
            </a:r>
            <a:endParaRPr lang="fr-FR" dirty="0">
              <a:solidFill>
                <a:srgbClr val="0017C0"/>
              </a:solidFill>
            </a:endParaRPr>
          </a:p>
        </p:txBody>
      </p:sp>
      <p:sp>
        <p:nvSpPr>
          <p:cNvPr id="5" name="Espace réservé du contenu 4"/>
          <p:cNvSpPr>
            <a:spLocks noGrp="1"/>
          </p:cNvSpPr>
          <p:nvPr>
            <p:ph sz="quarter" idx="1"/>
          </p:nvPr>
        </p:nvSpPr>
        <p:spPr/>
        <p:txBody>
          <a:bodyPr>
            <a:normAutofit/>
          </a:bodyPr>
          <a:lstStyle/>
          <a:p>
            <a:pPr algn="r" rtl="1">
              <a:buFont typeface="Wingdings" pitchFamily="2" charset="2"/>
              <a:buChar char="§"/>
            </a:pPr>
            <a:endParaRPr lang="ar-SA" sz="2400" b="1" dirty="0" smtClean="0"/>
          </a:p>
          <a:p>
            <a:pPr algn="just" rtl="1">
              <a:buFont typeface="Wingdings" pitchFamily="2" charset="2"/>
              <a:buChar char="§"/>
            </a:pPr>
            <a:endParaRPr lang="ar-SA" sz="2800" b="1" dirty="0"/>
          </a:p>
          <a:p>
            <a:pPr algn="just" rtl="1">
              <a:buFont typeface="Wingdings" pitchFamily="2" charset="2"/>
              <a:buChar char="§"/>
            </a:pPr>
            <a:r>
              <a:rPr lang="ar-MA" sz="2800" b="1" dirty="0" smtClean="0"/>
              <a:t>تهدف منظومة التكوين المهني البحري إلى تزويد قطاع الصيد الوطني </a:t>
            </a:r>
            <a:r>
              <a:rPr lang="ar-MA" sz="2800" b="1" dirty="0"/>
              <a:t>بالكفاءات </a:t>
            </a:r>
            <a:r>
              <a:rPr lang="ar-MA" sz="2800" b="1" dirty="0" smtClean="0"/>
              <a:t>المؤهلة اللازمة لقيادة وتشغيل وصيانة سفن الصيد البحري، وأيضًا تزويده بعمال متخصصين في معالجة وتتمين المنتجات السمكية وكذلك في مجال تربية الأحياء المائية</a:t>
            </a:r>
            <a:endParaRPr lang="fr-FR" sz="2800" dirty="0" smtClean="0"/>
          </a:p>
          <a:p>
            <a:pPr algn="just">
              <a:buNone/>
            </a:pPr>
            <a:r>
              <a:rPr lang="ar-SA" sz="1800" b="1" dirty="0" smtClean="0"/>
              <a:t> </a:t>
            </a:r>
            <a:endParaRPr lang="fr-FR" sz="1800" dirty="0"/>
          </a:p>
        </p:txBody>
      </p:sp>
      <p:pic>
        <p:nvPicPr>
          <p:cNvPr id="6" name="Image 5" descr="logo mpm"/>
          <p:cNvPicPr/>
          <p:nvPr/>
        </p:nvPicPr>
        <p:blipFill>
          <a:blip r:embed="rId2"/>
          <a:srcRect/>
          <a:stretch>
            <a:fillRect/>
          </a:stretch>
        </p:blipFill>
        <p:spPr bwMode="auto">
          <a:xfrm>
            <a:off x="0" y="6376998"/>
            <a:ext cx="637328" cy="481002"/>
          </a:xfrm>
          <a:prstGeom prst="rect">
            <a:avLst/>
          </a:prstGeom>
          <a:noFill/>
          <a:ln w="9525">
            <a:noFill/>
            <a:miter lim="800000"/>
            <a:headEnd/>
            <a:tailEnd/>
          </a:ln>
        </p:spPr>
      </p:pic>
      <p:pic>
        <p:nvPicPr>
          <p:cNvPr id="7" name="Image 6" descr="C:\Users\DELL\Desktop\revue de presse\halieut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ar-SA" b="1" i="1" dirty="0" smtClean="0">
                <a:solidFill>
                  <a:srgbClr val="0017C0"/>
                </a:solidFill>
                <a:latin typeface="Arial" pitchFamily="34" charset="0"/>
                <a:cs typeface="Arial" pitchFamily="34" charset="0"/>
              </a:rPr>
              <a:t>قسم </a:t>
            </a:r>
            <a:r>
              <a:rPr lang="ar-SA" b="1" dirty="0" smtClean="0">
                <a:solidFill>
                  <a:srgbClr val="0017C0"/>
                </a:solidFill>
                <a:latin typeface="Arial" pitchFamily="34" charset="0"/>
                <a:cs typeface="Arial" pitchFamily="34" charset="0"/>
              </a:rPr>
              <a:t> التكوين البحري</a:t>
            </a:r>
            <a:endParaRPr lang="fr-FR" dirty="0">
              <a:solidFill>
                <a:srgbClr val="0017C0"/>
              </a:solidFill>
            </a:endParaRPr>
          </a:p>
        </p:txBody>
      </p:sp>
      <p:pic>
        <p:nvPicPr>
          <p:cNvPr id="7" name="Espace réservé du contenu 6" descr="C:\Users\aitallal\AppData\Local\Temp\Répartition géographique EFM.jpg"/>
          <p:cNvPicPr>
            <a:picLocks noGrp="1"/>
          </p:cNvPicPr>
          <p:nvPr>
            <p:ph sz="quarter" idx="1"/>
          </p:nvPr>
        </p:nvPicPr>
        <p:blipFill>
          <a:blip r:embed="rId2" cstate="print"/>
          <a:stretch>
            <a:fillRect/>
          </a:stretch>
        </p:blipFill>
        <p:spPr bwMode="auto">
          <a:xfrm>
            <a:off x="1838949" y="1219200"/>
            <a:ext cx="5466102" cy="4937125"/>
          </a:xfrm>
          <a:prstGeom prst="rect">
            <a:avLst/>
          </a:prstGeom>
          <a:noFill/>
          <a:ln w="9525">
            <a:noFill/>
            <a:miter lim="800000"/>
            <a:headEnd/>
            <a:tailEnd/>
          </a:ln>
        </p:spPr>
      </p:pic>
      <p:sp>
        <p:nvSpPr>
          <p:cNvPr id="8" name="Rectangle 7"/>
          <p:cNvSpPr/>
          <p:nvPr/>
        </p:nvSpPr>
        <p:spPr>
          <a:xfrm>
            <a:off x="6072198" y="3857628"/>
            <a:ext cx="2928926" cy="2031325"/>
          </a:xfrm>
          <a:prstGeom prst="rect">
            <a:avLst/>
          </a:prstGeom>
        </p:spPr>
        <p:txBody>
          <a:bodyPr wrap="square">
            <a:spAutoFit/>
          </a:bodyPr>
          <a:lstStyle/>
          <a:p>
            <a:pPr algn="r" rtl="1">
              <a:buFont typeface="Wingdings" pitchFamily="2" charset="2"/>
              <a:buChar char="§"/>
            </a:pPr>
            <a:r>
              <a:rPr lang="ar-MA" sz="1400" b="1" dirty="0" smtClean="0"/>
              <a:t>يتكون النظام</a:t>
            </a:r>
            <a:r>
              <a:rPr lang="ar-SA" sz="1400" b="1" dirty="0" smtClean="0"/>
              <a:t> التكويني </a:t>
            </a:r>
            <a:r>
              <a:rPr lang="ar-MA" sz="1400" b="1" dirty="0" smtClean="0"/>
              <a:t> من أربعة عشر مؤسسة التكوين البحري تغطي المناطق البحرية الرئيسية للمملكة موزعة على النحو التالي :</a:t>
            </a:r>
            <a:endParaRPr lang="fr-FR" sz="1400" dirty="0" smtClean="0"/>
          </a:p>
          <a:p>
            <a:pPr algn="r" rtl="1">
              <a:buFont typeface="Wingdings" pitchFamily="2" charset="2"/>
              <a:buChar char="§"/>
            </a:pPr>
            <a:r>
              <a:rPr lang="ar-MA" sz="1400" b="1" dirty="0" smtClean="0"/>
              <a:t>المعهد العالي للصيد البحري </a:t>
            </a:r>
            <a:r>
              <a:rPr lang="ar-MA" sz="1400" b="1" dirty="0" err="1" smtClean="0"/>
              <a:t>باكادير</a:t>
            </a:r>
            <a:endParaRPr lang="fr-FR" sz="1400" dirty="0" smtClean="0"/>
          </a:p>
          <a:p>
            <a:pPr algn="r" rtl="1">
              <a:buFont typeface="Wingdings" pitchFamily="2" charset="2"/>
              <a:buChar char="§"/>
            </a:pPr>
            <a:r>
              <a:rPr lang="ar-MA" sz="1400" b="1" dirty="0" smtClean="0"/>
              <a:t> خمسة معاهد التكنولوجيا الصيد البحري </a:t>
            </a:r>
            <a:r>
              <a:rPr lang="ar-MA" sz="1400" b="1" dirty="0" err="1" smtClean="0"/>
              <a:t>بالحسيمة</a:t>
            </a:r>
            <a:r>
              <a:rPr lang="ar-MA" sz="1400" b="1" dirty="0" smtClean="0"/>
              <a:t> </a:t>
            </a:r>
            <a:r>
              <a:rPr lang="ar-MA" sz="1400" b="1" dirty="0" err="1" smtClean="0"/>
              <a:t>والعرائش</a:t>
            </a:r>
            <a:r>
              <a:rPr lang="ar-MA" sz="1400" b="1" dirty="0" smtClean="0"/>
              <a:t> وأسفي </a:t>
            </a:r>
            <a:r>
              <a:rPr lang="ar-MA" sz="1400" b="1" dirty="0" err="1" smtClean="0"/>
              <a:t>وطانطان</a:t>
            </a:r>
            <a:r>
              <a:rPr lang="ar-MA" sz="1400" b="1" dirty="0" smtClean="0"/>
              <a:t> والعيون</a:t>
            </a:r>
            <a:endParaRPr lang="fr-FR" sz="1400" dirty="0" smtClean="0"/>
          </a:p>
          <a:p>
            <a:pPr algn="r" rtl="1">
              <a:buFont typeface="Wingdings" pitchFamily="2" charset="2"/>
              <a:buChar char="§"/>
            </a:pPr>
            <a:r>
              <a:rPr lang="ar-MA" sz="1400" b="1" dirty="0" smtClean="0"/>
              <a:t> ثمانية مراكز التأهيل الصيد البحري </a:t>
            </a:r>
            <a:r>
              <a:rPr lang="ar-MA" sz="1400" b="1" dirty="0" err="1" smtClean="0"/>
              <a:t>بالناضور</a:t>
            </a:r>
            <a:r>
              <a:rPr lang="ar-MA" sz="1400" b="1" dirty="0" smtClean="0"/>
              <a:t> </a:t>
            </a:r>
            <a:r>
              <a:rPr lang="ar-MA" sz="1400" b="1" dirty="0" err="1" smtClean="0"/>
              <a:t>وطنجة</a:t>
            </a:r>
            <a:r>
              <a:rPr lang="ar-MA" sz="1400" b="1" dirty="0" smtClean="0"/>
              <a:t> والدار البيضاء </a:t>
            </a:r>
            <a:r>
              <a:rPr lang="ar-MA" sz="1400" b="1" dirty="0" err="1" smtClean="0"/>
              <a:t>والصويرة</a:t>
            </a:r>
            <a:r>
              <a:rPr lang="ar-MA" sz="1400" b="1" dirty="0" smtClean="0"/>
              <a:t> </a:t>
            </a:r>
            <a:r>
              <a:rPr lang="ar-MA" sz="1400" b="1" dirty="0" err="1" smtClean="0"/>
              <a:t>وأكادير</a:t>
            </a:r>
            <a:r>
              <a:rPr lang="ar-MA" sz="1400" b="1" dirty="0" smtClean="0"/>
              <a:t> وسيدي افني </a:t>
            </a:r>
            <a:r>
              <a:rPr lang="ar-MA" sz="1400" b="1" dirty="0" err="1" smtClean="0"/>
              <a:t>وبوجدور</a:t>
            </a:r>
            <a:r>
              <a:rPr lang="ar-MA" sz="1400" b="1" dirty="0" smtClean="0"/>
              <a:t> والداخلة</a:t>
            </a:r>
            <a:endParaRPr lang="fr-FR" sz="1400" dirty="0" smtClean="0"/>
          </a:p>
        </p:txBody>
      </p:sp>
      <p:pic>
        <p:nvPicPr>
          <p:cNvPr id="5" name="Image 4"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6" name="Image 5"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a:r>
              <a:rPr lang="ar-SA" sz="2800" b="1" i="1" dirty="0" smtClean="0">
                <a:solidFill>
                  <a:srgbClr val="0017C0"/>
                </a:solidFill>
                <a:latin typeface="Arial" pitchFamily="34" charset="0"/>
                <a:cs typeface="Arial" pitchFamily="34" charset="0"/>
              </a:rPr>
              <a:t>قسم </a:t>
            </a:r>
            <a:r>
              <a:rPr lang="ar-SA" sz="2800" b="1" dirty="0" smtClean="0">
                <a:solidFill>
                  <a:srgbClr val="0017C0"/>
                </a:solidFill>
                <a:latin typeface="Arial" pitchFamily="34" charset="0"/>
                <a:cs typeface="Arial" pitchFamily="34" charset="0"/>
              </a:rPr>
              <a:t> التكوين البحري</a:t>
            </a:r>
            <a:endParaRPr lang="fr-FR" sz="2800" dirty="0">
              <a:solidFill>
                <a:srgbClr val="0017C0"/>
              </a:solidFill>
            </a:endParaRPr>
          </a:p>
        </p:txBody>
      </p:sp>
      <p:sp>
        <p:nvSpPr>
          <p:cNvPr id="5" name="Espace réservé du contenu 4"/>
          <p:cNvSpPr>
            <a:spLocks noGrp="1"/>
          </p:cNvSpPr>
          <p:nvPr>
            <p:ph sz="quarter" idx="1"/>
          </p:nvPr>
        </p:nvSpPr>
        <p:spPr/>
        <p:txBody>
          <a:bodyPr/>
          <a:lstStyle/>
          <a:p>
            <a:pPr algn="r" rtl="1">
              <a:buFont typeface="Wingdings" pitchFamily="2" charset="2"/>
              <a:buChar char="§"/>
            </a:pPr>
            <a:endParaRPr lang="ar-SA" sz="2800" b="1" dirty="0" smtClean="0"/>
          </a:p>
          <a:p>
            <a:pPr algn="r" rtl="1">
              <a:buFont typeface="Wingdings" pitchFamily="2" charset="2"/>
              <a:buChar char="§"/>
            </a:pPr>
            <a:endParaRPr lang="ar-SA" sz="2800" b="1" dirty="0"/>
          </a:p>
          <a:p>
            <a:pPr marL="0" indent="0" algn="r" rtl="1">
              <a:buNone/>
            </a:pPr>
            <a:r>
              <a:rPr lang="ar-SA" sz="2800" b="1" dirty="0" smtClean="0"/>
              <a:t>ولتعميم </a:t>
            </a:r>
            <a:r>
              <a:rPr lang="ar-SA" sz="2800" b="1" dirty="0" smtClean="0"/>
              <a:t>التكوين البحري واستهداف عدد اكبر من المرتفقين توجد موارد داعمة </a:t>
            </a:r>
            <a:r>
              <a:rPr lang="ar-SA" sz="2800" b="1" dirty="0" err="1" smtClean="0"/>
              <a:t>تت</a:t>
            </a:r>
            <a:r>
              <a:rPr lang="ar-MA" sz="2800" b="1" dirty="0" smtClean="0"/>
              <a:t>كون من :</a:t>
            </a:r>
            <a:endParaRPr lang="fr-FR" sz="2800" dirty="0" smtClean="0"/>
          </a:p>
          <a:p>
            <a:pPr lvl="0" algn="r" rtl="1">
              <a:buFont typeface="Wingdings" pitchFamily="2" charset="2"/>
              <a:buChar char="§"/>
            </a:pPr>
            <a:r>
              <a:rPr lang="ar-MA" sz="2800" b="1" dirty="0" smtClean="0"/>
              <a:t>ثماني وحدات متنقلة للإرشاد في المواقع البحرية النائية</a:t>
            </a:r>
            <a:endParaRPr lang="fr-FR" sz="2800" dirty="0" smtClean="0"/>
          </a:p>
          <a:p>
            <a:pPr lvl="0" algn="r" rtl="1">
              <a:buFont typeface="Wingdings" pitchFamily="2" charset="2"/>
              <a:buChar char="§"/>
            </a:pPr>
            <a:r>
              <a:rPr lang="ar-MA" sz="2800" b="1" dirty="0" smtClean="0"/>
              <a:t>أربع ملحقات وأماكن للتكوين في بعض الموانئ وقرى الصيد البحري (المضيق، المهدية، الجديدة، </a:t>
            </a:r>
            <a:r>
              <a:rPr lang="ar-MA" sz="2800" b="1" dirty="0" err="1" smtClean="0"/>
              <a:t>طرفاية</a:t>
            </a:r>
            <a:r>
              <a:rPr lang="ar-MA" sz="2800" b="1" dirty="0" smtClean="0"/>
              <a:t> .....)</a:t>
            </a:r>
            <a:endParaRPr lang="fr-FR" sz="2800" dirty="0" smtClean="0"/>
          </a:p>
          <a:p>
            <a:endParaRPr lang="fr-FR" dirty="0"/>
          </a:p>
        </p:txBody>
      </p:sp>
      <p:pic>
        <p:nvPicPr>
          <p:cNvPr id="6" name="Image 5" descr="logo mpm"/>
          <p:cNvPicPr/>
          <p:nvPr/>
        </p:nvPicPr>
        <p:blipFill>
          <a:blip r:embed="rId2"/>
          <a:srcRect/>
          <a:stretch>
            <a:fillRect/>
          </a:stretch>
        </p:blipFill>
        <p:spPr bwMode="auto">
          <a:xfrm>
            <a:off x="0" y="6376998"/>
            <a:ext cx="637328" cy="481002"/>
          </a:xfrm>
          <a:prstGeom prst="rect">
            <a:avLst/>
          </a:prstGeom>
          <a:noFill/>
          <a:ln w="9525">
            <a:noFill/>
            <a:miter lim="800000"/>
            <a:headEnd/>
            <a:tailEnd/>
          </a:ln>
        </p:spPr>
      </p:pic>
      <p:pic>
        <p:nvPicPr>
          <p:cNvPr id="7" name="Image 6" descr="C:\Users\DELL\Desktop\revue de presse\halieut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ar-SA" b="1" i="1" dirty="0" smtClean="0">
                <a:solidFill>
                  <a:srgbClr val="0017C0"/>
                </a:solidFill>
                <a:latin typeface="Arial" pitchFamily="34" charset="0"/>
                <a:cs typeface="Arial" pitchFamily="34" charset="0"/>
              </a:rPr>
              <a:t>قسم </a:t>
            </a:r>
            <a:r>
              <a:rPr lang="ar-SA" b="1" dirty="0" smtClean="0">
                <a:solidFill>
                  <a:srgbClr val="0017C0"/>
                </a:solidFill>
                <a:latin typeface="Arial" pitchFamily="34" charset="0"/>
                <a:cs typeface="Arial" pitchFamily="34" charset="0"/>
              </a:rPr>
              <a:t> التكوين البحري</a:t>
            </a:r>
            <a:endParaRPr lang="fr-FR" dirty="0">
              <a:solidFill>
                <a:srgbClr val="0017C0"/>
              </a:solidFill>
            </a:endParaRPr>
          </a:p>
        </p:txBody>
      </p:sp>
      <p:sp>
        <p:nvSpPr>
          <p:cNvPr id="6" name="Espace réservé du contenu 5"/>
          <p:cNvSpPr>
            <a:spLocks noGrp="1"/>
          </p:cNvSpPr>
          <p:nvPr>
            <p:ph sz="quarter" idx="1"/>
          </p:nvPr>
        </p:nvSpPr>
        <p:spPr/>
        <p:txBody>
          <a:bodyPr/>
          <a:lstStyle/>
          <a:p>
            <a:pPr lvl="0" algn="r">
              <a:buNone/>
            </a:pPr>
            <a:r>
              <a:rPr lang="ar-SA" sz="1800" b="1" dirty="0" smtClean="0"/>
              <a:t> </a:t>
            </a:r>
            <a:r>
              <a:rPr lang="ar-SA" sz="1800" b="1" dirty="0" err="1" smtClean="0"/>
              <a:t>اربع</a:t>
            </a:r>
            <a:r>
              <a:rPr lang="ar-MA" sz="1800" b="1" dirty="0" smtClean="0"/>
              <a:t> سفن مدرسية للتكوين التطبيقي في البحر</a:t>
            </a:r>
            <a:endParaRPr lang="fr-FR" dirty="0"/>
          </a:p>
        </p:txBody>
      </p:sp>
      <p:pic>
        <p:nvPicPr>
          <p:cNvPr id="7" name="Image 6">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25445C52-9728-4E8D-B99A-6D6B21A2C8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4489"/>
            <a:ext cx="9144000" cy="4643470"/>
          </a:xfrm>
          <a:prstGeom prst="rect">
            <a:avLst/>
          </a:prstGeom>
          <a:noFill/>
          <a:ln>
            <a:noFill/>
          </a:ln>
        </p:spPr>
      </p:pic>
      <p:graphicFrame>
        <p:nvGraphicFramePr>
          <p:cNvPr id="8" name="Tableau 7"/>
          <p:cNvGraphicFramePr>
            <a:graphicFrameLocks noGrp="1"/>
          </p:cNvGraphicFramePr>
          <p:nvPr/>
        </p:nvGraphicFramePr>
        <p:xfrm>
          <a:off x="30480" y="1775766"/>
          <a:ext cx="3571869" cy="1345372"/>
        </p:xfrm>
        <a:graphic>
          <a:graphicData uri="http://schemas.openxmlformats.org/drawingml/2006/table">
            <a:tbl>
              <a:tblPr rtl="1"/>
              <a:tblGrid>
                <a:gridCol w="711045"/>
                <a:gridCol w="1762324"/>
                <a:gridCol w="1098500"/>
              </a:tblGrid>
              <a:tr h="152074">
                <a:tc>
                  <a:txBody>
                    <a:bodyPr/>
                    <a:lstStyle/>
                    <a:p>
                      <a:pPr algn="ctr" rtl="1">
                        <a:lnSpc>
                          <a:spcPct val="107000"/>
                        </a:lnSpc>
                        <a:spcAft>
                          <a:spcPts val="0"/>
                        </a:spcAft>
                      </a:pPr>
                      <a:r>
                        <a:rPr lang="ar-MA" sz="1000" b="1" dirty="0">
                          <a:solidFill>
                            <a:srgbClr val="002060"/>
                          </a:solidFill>
                          <a:latin typeface="Calibri"/>
                          <a:ea typeface="Times New Roman"/>
                          <a:cs typeface="Arial"/>
                        </a:rPr>
                        <a:t>السفينة</a:t>
                      </a:r>
                      <a:endParaRPr lang="fr-FR" sz="1000" b="1" dirty="0">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rtl="1">
                        <a:lnSpc>
                          <a:spcPct val="107000"/>
                        </a:lnSpc>
                        <a:spcAft>
                          <a:spcPts val="0"/>
                        </a:spcAft>
                      </a:pPr>
                      <a:r>
                        <a:rPr lang="ar-MA" sz="1000" b="1" dirty="0">
                          <a:solidFill>
                            <a:srgbClr val="002060"/>
                          </a:solidFill>
                          <a:latin typeface="Calibri"/>
                          <a:ea typeface="Times New Roman"/>
                          <a:cs typeface="Arial"/>
                        </a:rPr>
                        <a:t>مكان التواجد</a:t>
                      </a:r>
                      <a:endParaRPr lang="fr-FR" sz="1000" b="1" dirty="0">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ctr" rtl="1">
                        <a:lnSpc>
                          <a:spcPct val="107000"/>
                        </a:lnSpc>
                        <a:spcAft>
                          <a:spcPts val="0"/>
                        </a:spcAft>
                      </a:pPr>
                      <a:r>
                        <a:rPr lang="ar-MA" sz="1000" b="1">
                          <a:solidFill>
                            <a:srgbClr val="002060"/>
                          </a:solidFill>
                          <a:latin typeface="Calibri"/>
                          <a:ea typeface="Times New Roman"/>
                          <a:cs typeface="Arial"/>
                        </a:rPr>
                        <a:t>نوع الصيد</a:t>
                      </a:r>
                      <a:endParaRPr lang="fr-FR" sz="1000" b="1">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r>
              <a:tr h="265016">
                <a:tc>
                  <a:txBody>
                    <a:bodyPr/>
                    <a:lstStyle/>
                    <a:p>
                      <a:pPr algn="r" rtl="1">
                        <a:lnSpc>
                          <a:spcPct val="107000"/>
                        </a:lnSpc>
                        <a:spcAft>
                          <a:spcPts val="0"/>
                        </a:spcAft>
                      </a:pPr>
                      <a:r>
                        <a:rPr lang="ar-MA" sz="1000" b="1">
                          <a:solidFill>
                            <a:srgbClr val="002060"/>
                          </a:solidFill>
                          <a:latin typeface="Calibri"/>
                          <a:ea typeface="Times New Roman"/>
                          <a:cs typeface="Arial"/>
                        </a:rPr>
                        <a:t>المنار</a:t>
                      </a:r>
                      <a:endParaRPr lang="fr-FR" sz="1000" b="1">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r" rtl="1">
                        <a:lnSpc>
                          <a:spcPct val="107000"/>
                        </a:lnSpc>
                        <a:spcAft>
                          <a:spcPts val="0"/>
                        </a:spcAft>
                      </a:pPr>
                      <a:r>
                        <a:rPr lang="ar-MA" sz="1000" b="1" dirty="0">
                          <a:solidFill>
                            <a:srgbClr val="002060"/>
                          </a:solidFill>
                          <a:latin typeface="Calibri"/>
                          <a:ea typeface="Times New Roman"/>
                          <a:cs typeface="Arial"/>
                        </a:rPr>
                        <a:t>معهد </a:t>
                      </a:r>
                      <a:r>
                        <a:rPr lang="ar-MA" sz="1000" b="1" dirty="0" err="1">
                          <a:solidFill>
                            <a:srgbClr val="002060"/>
                          </a:solidFill>
                          <a:latin typeface="Calibri"/>
                          <a:ea typeface="Times New Roman"/>
                          <a:cs typeface="Arial"/>
                        </a:rPr>
                        <a:t>التكنولوحيا</a:t>
                      </a:r>
                      <a:r>
                        <a:rPr lang="ar-MA" sz="1000" b="1" dirty="0">
                          <a:solidFill>
                            <a:srgbClr val="002060"/>
                          </a:solidFill>
                          <a:latin typeface="Calibri"/>
                          <a:ea typeface="Times New Roman"/>
                          <a:cs typeface="Arial"/>
                        </a:rPr>
                        <a:t> الصيد البحري بأسفي</a:t>
                      </a:r>
                      <a:endParaRPr lang="fr-FR" sz="1000" b="1" dirty="0">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r" rtl="1">
                        <a:lnSpc>
                          <a:spcPct val="107000"/>
                        </a:lnSpc>
                        <a:spcAft>
                          <a:spcPts val="0"/>
                        </a:spcAft>
                      </a:pPr>
                      <a:r>
                        <a:rPr lang="ar-MA" sz="1000" b="1" dirty="0">
                          <a:solidFill>
                            <a:srgbClr val="002060"/>
                          </a:solidFill>
                          <a:latin typeface="Calibri"/>
                          <a:ea typeface="Times New Roman"/>
                          <a:cs typeface="Arial"/>
                        </a:rPr>
                        <a:t>الصيد بالجر الساحلي</a:t>
                      </a:r>
                      <a:endParaRPr lang="fr-FR" sz="1000" b="1" dirty="0">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r>
              <a:tr h="312257">
                <a:tc>
                  <a:txBody>
                    <a:bodyPr/>
                    <a:lstStyle/>
                    <a:p>
                      <a:pPr algn="r" rtl="1">
                        <a:lnSpc>
                          <a:spcPct val="107000"/>
                        </a:lnSpc>
                        <a:spcAft>
                          <a:spcPts val="0"/>
                        </a:spcAft>
                      </a:pPr>
                      <a:r>
                        <a:rPr lang="ar-MA" sz="1000" b="1">
                          <a:solidFill>
                            <a:srgbClr val="002060"/>
                          </a:solidFill>
                          <a:latin typeface="Calibri"/>
                          <a:ea typeface="Times New Roman"/>
                          <a:cs typeface="Arial"/>
                        </a:rPr>
                        <a:t>المرشد</a:t>
                      </a:r>
                      <a:endParaRPr lang="fr-FR" sz="1000" b="1">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r" rtl="1">
                        <a:lnSpc>
                          <a:spcPct val="107000"/>
                        </a:lnSpc>
                        <a:spcAft>
                          <a:spcPts val="0"/>
                        </a:spcAft>
                      </a:pPr>
                      <a:r>
                        <a:rPr lang="ar-MA" sz="1000" b="1" dirty="0">
                          <a:solidFill>
                            <a:srgbClr val="002060"/>
                          </a:solidFill>
                          <a:latin typeface="Calibri"/>
                          <a:ea typeface="Times New Roman"/>
                          <a:cs typeface="Arial"/>
                        </a:rPr>
                        <a:t>معهد </a:t>
                      </a:r>
                      <a:r>
                        <a:rPr lang="ar-MA" sz="1000" b="1" dirty="0" err="1">
                          <a:solidFill>
                            <a:srgbClr val="002060"/>
                          </a:solidFill>
                          <a:latin typeface="Calibri"/>
                          <a:ea typeface="Times New Roman"/>
                          <a:cs typeface="Arial"/>
                        </a:rPr>
                        <a:t>التكنولوحيا</a:t>
                      </a:r>
                      <a:r>
                        <a:rPr lang="ar-MA" sz="1000" b="1" dirty="0">
                          <a:solidFill>
                            <a:srgbClr val="002060"/>
                          </a:solidFill>
                          <a:latin typeface="Calibri"/>
                          <a:ea typeface="Times New Roman"/>
                          <a:cs typeface="Arial"/>
                        </a:rPr>
                        <a:t> الصيد البحري </a:t>
                      </a:r>
                      <a:r>
                        <a:rPr lang="ar-MA" sz="1000" b="1" dirty="0" err="1">
                          <a:solidFill>
                            <a:srgbClr val="002060"/>
                          </a:solidFill>
                          <a:latin typeface="Calibri"/>
                          <a:ea typeface="Times New Roman"/>
                          <a:cs typeface="Arial"/>
                        </a:rPr>
                        <a:t>بالحسيمة</a:t>
                      </a:r>
                      <a:endParaRPr lang="fr-FR" sz="1000" b="1" dirty="0">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r" rtl="1">
                        <a:lnSpc>
                          <a:spcPct val="107000"/>
                        </a:lnSpc>
                        <a:spcAft>
                          <a:spcPts val="0"/>
                        </a:spcAft>
                      </a:pPr>
                      <a:r>
                        <a:rPr lang="ar-MA" sz="1000" b="1">
                          <a:solidFill>
                            <a:srgbClr val="002060"/>
                          </a:solidFill>
                          <a:latin typeface="Calibri"/>
                          <a:ea typeface="Times New Roman"/>
                          <a:cs typeface="Arial"/>
                        </a:rPr>
                        <a:t>الصيد بالخيط والسطحي</a:t>
                      </a:r>
                      <a:endParaRPr lang="fr-FR" sz="1000" b="1">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r>
              <a:tr h="265016">
                <a:tc>
                  <a:txBody>
                    <a:bodyPr/>
                    <a:lstStyle/>
                    <a:p>
                      <a:pPr algn="r" rtl="1">
                        <a:lnSpc>
                          <a:spcPct val="107000"/>
                        </a:lnSpc>
                        <a:spcAft>
                          <a:spcPts val="0"/>
                        </a:spcAft>
                      </a:pPr>
                      <a:r>
                        <a:rPr lang="ar-MA" sz="1000" b="1" dirty="0">
                          <a:solidFill>
                            <a:srgbClr val="002060"/>
                          </a:solidFill>
                          <a:latin typeface="Calibri"/>
                          <a:ea typeface="Times New Roman"/>
                          <a:cs typeface="Arial"/>
                        </a:rPr>
                        <a:t>الرشيد 2</a:t>
                      </a:r>
                      <a:endParaRPr lang="fr-FR" sz="1000" b="1" dirty="0">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r" rtl="1">
                        <a:lnSpc>
                          <a:spcPct val="107000"/>
                        </a:lnSpc>
                        <a:spcAft>
                          <a:spcPts val="0"/>
                        </a:spcAft>
                      </a:pPr>
                      <a:r>
                        <a:rPr lang="ar-MA" sz="1000" b="1">
                          <a:solidFill>
                            <a:srgbClr val="002060"/>
                          </a:solidFill>
                          <a:latin typeface="Calibri"/>
                          <a:ea typeface="Times New Roman"/>
                          <a:cs typeface="Arial"/>
                        </a:rPr>
                        <a:t>معهد التكنولوحيا الصيد البحري بالعيون</a:t>
                      </a:r>
                      <a:endParaRPr lang="fr-FR" sz="1000" b="1">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r" rtl="1">
                        <a:lnSpc>
                          <a:spcPct val="107000"/>
                        </a:lnSpc>
                        <a:spcAft>
                          <a:spcPts val="0"/>
                        </a:spcAft>
                      </a:pPr>
                      <a:r>
                        <a:rPr lang="ar-MA" sz="1000" b="1" dirty="0">
                          <a:solidFill>
                            <a:srgbClr val="002060"/>
                          </a:solidFill>
                          <a:latin typeface="Calibri"/>
                          <a:ea typeface="Times New Roman"/>
                          <a:cs typeface="Arial"/>
                        </a:rPr>
                        <a:t>الصيد بالجر الساحلي</a:t>
                      </a:r>
                      <a:endParaRPr lang="fr-FR" sz="1000" b="1" dirty="0">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r>
              <a:tr h="312257">
                <a:tc>
                  <a:txBody>
                    <a:bodyPr/>
                    <a:lstStyle/>
                    <a:p>
                      <a:pPr algn="r" rtl="1">
                        <a:lnSpc>
                          <a:spcPct val="107000"/>
                        </a:lnSpc>
                        <a:spcAft>
                          <a:spcPts val="0"/>
                        </a:spcAft>
                      </a:pPr>
                      <a:r>
                        <a:rPr lang="ar-MA" sz="1000" b="1">
                          <a:solidFill>
                            <a:srgbClr val="002060"/>
                          </a:solidFill>
                          <a:latin typeface="Calibri"/>
                          <a:ea typeface="Times New Roman"/>
                          <a:cs typeface="Arial"/>
                        </a:rPr>
                        <a:t>المنير</a:t>
                      </a:r>
                      <a:endParaRPr lang="fr-FR" sz="1000" b="1">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r" rtl="1">
                        <a:lnSpc>
                          <a:spcPct val="107000"/>
                        </a:lnSpc>
                        <a:spcAft>
                          <a:spcPts val="0"/>
                        </a:spcAft>
                      </a:pPr>
                      <a:r>
                        <a:rPr lang="ar-MA" sz="1000" b="1" dirty="0">
                          <a:solidFill>
                            <a:srgbClr val="002060"/>
                          </a:solidFill>
                          <a:latin typeface="Calibri"/>
                          <a:ea typeface="Times New Roman"/>
                          <a:cs typeface="Arial"/>
                        </a:rPr>
                        <a:t>معهد </a:t>
                      </a:r>
                      <a:r>
                        <a:rPr lang="ar-MA" sz="1000" b="1" dirty="0" err="1">
                          <a:solidFill>
                            <a:srgbClr val="002060"/>
                          </a:solidFill>
                          <a:latin typeface="Calibri"/>
                          <a:ea typeface="Times New Roman"/>
                          <a:cs typeface="Arial"/>
                        </a:rPr>
                        <a:t>التكنولوحيا</a:t>
                      </a:r>
                      <a:r>
                        <a:rPr lang="ar-MA" sz="1000" b="1" dirty="0">
                          <a:solidFill>
                            <a:srgbClr val="002060"/>
                          </a:solidFill>
                          <a:latin typeface="Calibri"/>
                          <a:ea typeface="Times New Roman"/>
                          <a:cs typeface="Arial"/>
                        </a:rPr>
                        <a:t> الصيد البحري </a:t>
                      </a:r>
                      <a:r>
                        <a:rPr lang="ar-MA" sz="1000" b="1" dirty="0" err="1">
                          <a:solidFill>
                            <a:srgbClr val="002060"/>
                          </a:solidFill>
                          <a:latin typeface="Calibri"/>
                          <a:ea typeface="Times New Roman"/>
                          <a:cs typeface="Arial"/>
                        </a:rPr>
                        <a:t>بالعرائش</a:t>
                      </a:r>
                      <a:endParaRPr lang="fr-FR" sz="1000" b="1" dirty="0">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c>
                  <a:txBody>
                    <a:bodyPr/>
                    <a:lstStyle/>
                    <a:p>
                      <a:pPr algn="r" rtl="1">
                        <a:lnSpc>
                          <a:spcPct val="107000"/>
                        </a:lnSpc>
                        <a:spcAft>
                          <a:spcPts val="0"/>
                        </a:spcAft>
                      </a:pPr>
                      <a:r>
                        <a:rPr lang="ar-MA" sz="1000" b="1" dirty="0">
                          <a:solidFill>
                            <a:srgbClr val="002060"/>
                          </a:solidFill>
                          <a:latin typeface="Calibri"/>
                          <a:ea typeface="Times New Roman"/>
                          <a:cs typeface="Arial"/>
                        </a:rPr>
                        <a:t>الصيد بالجر الساحلي</a:t>
                      </a:r>
                      <a:endParaRPr lang="fr-FR" sz="1000" b="1" dirty="0">
                        <a:solidFill>
                          <a:srgbClr val="002060"/>
                        </a:solidFill>
                        <a:latin typeface="Calibri"/>
                        <a:ea typeface="Calibri"/>
                        <a:cs typeface="Arial"/>
                      </a:endParaRPr>
                    </a:p>
                  </a:txBody>
                  <a:tcPr marL="68580" marR="68580" marT="0" marB="0" anchor="ctr">
                    <a:lnL w="12700" cap="flat" cmpd="sng" algn="ctr">
                      <a:solidFill>
                        <a:srgbClr val="7295D2"/>
                      </a:solidFill>
                      <a:prstDash val="solid"/>
                      <a:round/>
                      <a:headEnd type="none" w="med" len="med"/>
                      <a:tailEnd type="none" w="med" len="med"/>
                    </a:lnL>
                    <a:lnR w="12700" cap="flat" cmpd="sng" algn="ctr">
                      <a:solidFill>
                        <a:srgbClr val="7295D2"/>
                      </a:solidFill>
                      <a:prstDash val="solid"/>
                      <a:round/>
                      <a:headEnd type="none" w="med" len="med"/>
                      <a:tailEnd type="none" w="med" len="med"/>
                    </a:lnR>
                    <a:lnT w="12700" cap="flat" cmpd="sng" algn="ctr">
                      <a:solidFill>
                        <a:srgbClr val="7295D2"/>
                      </a:solidFill>
                      <a:prstDash val="solid"/>
                      <a:round/>
                      <a:headEnd type="none" w="med" len="med"/>
                      <a:tailEnd type="none" w="med" len="med"/>
                    </a:lnT>
                    <a:lnB w="12700" cap="flat" cmpd="sng" algn="ctr">
                      <a:solidFill>
                        <a:srgbClr val="7295D2"/>
                      </a:solidFill>
                      <a:prstDash val="solid"/>
                      <a:round/>
                      <a:headEnd type="none" w="med" len="med"/>
                      <a:tailEnd type="none" w="med" len="med"/>
                    </a:lnB>
                  </a:tcPr>
                </a:tc>
              </a:tr>
            </a:tbl>
          </a:graphicData>
        </a:graphic>
      </p:graphicFrame>
      <p:pic>
        <p:nvPicPr>
          <p:cNvPr id="9" name="Image 8" descr="logo mpm"/>
          <p:cNvPicPr/>
          <p:nvPr/>
        </p:nvPicPr>
        <p:blipFill>
          <a:blip r:embed="rId4"/>
          <a:srcRect/>
          <a:stretch>
            <a:fillRect/>
          </a:stretch>
        </p:blipFill>
        <p:spPr bwMode="auto">
          <a:xfrm>
            <a:off x="0" y="6376998"/>
            <a:ext cx="637328" cy="481002"/>
          </a:xfrm>
          <a:prstGeom prst="rect">
            <a:avLst/>
          </a:prstGeom>
          <a:noFill/>
          <a:ln w="9525">
            <a:noFill/>
            <a:miter lim="800000"/>
            <a:headEnd/>
            <a:tailEnd/>
          </a:ln>
        </p:spPr>
      </p:pic>
      <p:pic>
        <p:nvPicPr>
          <p:cNvPr id="10" name="Image 9" descr="C:\Users\DELL\Desktop\revue de presse\halieuti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ar-SA" b="1" i="1" dirty="0" smtClean="0">
                <a:solidFill>
                  <a:srgbClr val="0017C0"/>
                </a:solidFill>
                <a:latin typeface="Arial" pitchFamily="34" charset="0"/>
                <a:cs typeface="Arial" pitchFamily="34" charset="0"/>
              </a:rPr>
              <a:t>قسم </a:t>
            </a:r>
            <a:r>
              <a:rPr lang="ar-SA" b="1" dirty="0" smtClean="0">
                <a:solidFill>
                  <a:srgbClr val="0017C0"/>
                </a:solidFill>
                <a:latin typeface="Arial" pitchFamily="34" charset="0"/>
                <a:cs typeface="Arial" pitchFamily="34" charset="0"/>
              </a:rPr>
              <a:t> التكوين البحري</a:t>
            </a:r>
            <a:endParaRPr lang="fr-FR" dirty="0">
              <a:solidFill>
                <a:srgbClr val="0017C0"/>
              </a:solidFill>
            </a:endParaRPr>
          </a:p>
        </p:txBody>
      </p:sp>
      <p:sp>
        <p:nvSpPr>
          <p:cNvPr id="19459" name="Espace réservé du contenu 4"/>
          <p:cNvSpPr>
            <a:spLocks noGrp="1"/>
          </p:cNvSpPr>
          <p:nvPr>
            <p:ph sz="quarter" idx="1"/>
          </p:nvPr>
        </p:nvSpPr>
        <p:spPr>
          <a:ln/>
        </p:spPr>
        <p:txBody>
          <a:bodyPr vert="horz" wrap="square" lIns="91440" tIns="45720" rIns="91440" bIns="45720" anchor="t" anchorCtr="0"/>
          <a:lstStyle/>
          <a:p>
            <a:pPr algn="r" rtl="1">
              <a:buNone/>
            </a:pPr>
            <a:r>
              <a:rPr lang="ar-SA" b="1" dirty="0" smtClean="0"/>
              <a:t> </a:t>
            </a:r>
          </a:p>
          <a:p>
            <a:pPr algn="r" rtl="1">
              <a:buNone/>
            </a:pPr>
            <a:r>
              <a:rPr lang="ar-SA" b="1" dirty="0" smtClean="0"/>
              <a:t>  </a:t>
            </a:r>
            <a:r>
              <a:rPr lang="ar-MA" b="1" dirty="0" smtClean="0"/>
              <a:t>يتم التكوين البحري بطريقتين :</a:t>
            </a:r>
            <a:endParaRPr lang="ar-SA" b="1" dirty="0" smtClean="0"/>
          </a:p>
          <a:p>
            <a:pPr algn="r" rtl="1">
              <a:buNone/>
            </a:pPr>
            <a:endParaRPr lang="fr-FR" sz="1000" dirty="0" smtClean="0"/>
          </a:p>
          <a:p>
            <a:pPr lvl="0" algn="r" rtl="1">
              <a:buFont typeface="Wingdings" pitchFamily="2" charset="2"/>
              <a:buChar char="§"/>
            </a:pPr>
            <a:r>
              <a:rPr lang="ar-MA" b="1" dirty="0" smtClean="0"/>
              <a:t>التكوين الأساسي القار،</a:t>
            </a:r>
            <a:endParaRPr lang="fr-FR" dirty="0" smtClean="0"/>
          </a:p>
          <a:p>
            <a:pPr lvl="0" algn="r" rtl="1">
              <a:buFont typeface="Wingdings" pitchFamily="2" charset="2"/>
              <a:buChar char="§"/>
            </a:pPr>
            <a:r>
              <a:rPr lang="ar-MA" b="1" dirty="0" smtClean="0"/>
              <a:t>التكوين المهني بالتدرج.</a:t>
            </a:r>
            <a:endParaRPr lang="ar-SA" b="1" dirty="0" smtClean="0"/>
          </a:p>
          <a:p>
            <a:pPr lvl="0" algn="r" rtl="1">
              <a:buFont typeface="Wingdings" pitchFamily="2" charset="2"/>
              <a:buChar char="§"/>
            </a:pPr>
            <a:endParaRPr lang="fr-FR" sz="1050" dirty="0" smtClean="0"/>
          </a:p>
          <a:p>
            <a:endParaRPr dirty="0"/>
          </a:p>
        </p:txBody>
      </p:sp>
      <p:pic>
        <p:nvPicPr>
          <p:cNvPr id="4" name="Image 3" descr="logo mpm"/>
          <p:cNvPicPr/>
          <p:nvPr/>
        </p:nvPicPr>
        <p:blipFill>
          <a:blip r:embed="rId3"/>
          <a:srcRect/>
          <a:stretch>
            <a:fillRect/>
          </a:stretch>
        </p:blipFill>
        <p:spPr bwMode="auto">
          <a:xfrm>
            <a:off x="0" y="6376998"/>
            <a:ext cx="637328" cy="481002"/>
          </a:xfrm>
          <a:prstGeom prst="rect">
            <a:avLst/>
          </a:prstGeom>
          <a:noFill/>
          <a:ln w="9525">
            <a:noFill/>
            <a:miter lim="800000"/>
            <a:headEnd/>
            <a:tailEnd/>
          </a:ln>
        </p:spPr>
      </p:pic>
      <p:pic>
        <p:nvPicPr>
          <p:cNvPr id="6" name="Image 5" descr="C:\Users\DELL\Desktop\revue de presse\halieuti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905" y="6422705"/>
            <a:ext cx="506095" cy="435295"/>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1098</TotalTime>
  <Words>1520</Words>
  <Application>Microsoft Office PowerPoint</Application>
  <PresentationFormat>Affichage à l'écran (4:3)</PresentationFormat>
  <Paragraphs>218</Paragraphs>
  <Slides>19</Slides>
  <Notes>11</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19</vt:i4>
      </vt:variant>
    </vt:vector>
  </HeadingPairs>
  <TitlesOfParts>
    <vt:vector size="34" baseType="lpstr">
      <vt:lpstr>Arial Unicode MS</vt:lpstr>
      <vt:lpstr>Arial</vt:lpstr>
      <vt:lpstr>Bookman Old Style</vt:lpstr>
      <vt:lpstr>Calibri</vt:lpstr>
      <vt:lpstr>Constantia</vt:lpstr>
      <vt:lpstr>Corbel</vt:lpstr>
      <vt:lpstr>Franklin Gothic Book</vt:lpstr>
      <vt:lpstr>Georgia</vt:lpstr>
      <vt:lpstr>Gill Sans MT</vt:lpstr>
      <vt:lpstr>inherit</vt:lpstr>
      <vt:lpstr>Times New Roman</vt:lpstr>
      <vt:lpstr>Trebuchet MS</vt:lpstr>
      <vt:lpstr>Wingdings</vt:lpstr>
      <vt:lpstr>Wingdings 3</vt:lpstr>
      <vt:lpstr>Origine</vt:lpstr>
      <vt:lpstr>Présentation PowerPoint</vt:lpstr>
      <vt:lpstr>  </vt:lpstr>
      <vt:lpstr>الهيكل التنظيمي لمديرية التكوين البحري ورجال البحر والإنقاذ </vt:lpstr>
      <vt:lpstr>مهام مديرية التكوين البحري ورجال البحر والإنقاذ </vt:lpstr>
      <vt:lpstr>قسم  التكوين البحري</vt:lpstr>
      <vt:lpstr>قسم  التكوين البحري</vt:lpstr>
      <vt:lpstr>قسم  التكوين البحري</vt:lpstr>
      <vt:lpstr>قسم  التكوين البحري</vt:lpstr>
      <vt:lpstr>قسم  التكوين البحري</vt:lpstr>
      <vt:lpstr>قسم  التكوين البحري</vt:lpstr>
      <vt:lpstr>Présentation PowerPoint</vt:lpstr>
      <vt:lpstr>Présentation PowerPoint</vt:lpstr>
      <vt:lpstr>Présentation PowerPoint</vt:lpstr>
      <vt:lpstr>مصلحة إنقاذ الأرواح البشرية </vt:lpstr>
      <vt:lpstr>مصلحة إنقاذ الأرواح البشرية</vt:lpstr>
      <vt:lpstr>مصلحة انقاذ الأرواح البشرية</vt:lpstr>
      <vt:lpstr>مصلحة انقاد الأرواح البشرية</vt:lpstr>
      <vt:lpstr>مصلحة تنفيذ ومتابعة مشاريع التعاون في مجال التكوين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Said MAAMOU</dc:creator>
  <cp:lastModifiedBy>DELL</cp:lastModifiedBy>
  <cp:revision>76</cp:revision>
  <dcterms:created xsi:type="dcterms:W3CDTF">2021-08-16T12:52:50Z</dcterms:created>
  <dcterms:modified xsi:type="dcterms:W3CDTF">2023-09-19T09:17:20Z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ED0469B4C5814C5DA5E71ECF69095C0E</vt:lpwstr>
  </property>
  <property fmtid="{D5CDD505-2E9C-101B-9397-08002B2CF9AE}" pid="3" name="KSOProductBuildVer">
    <vt:lpwstr>1036-11.2.0.10463</vt:lpwstr>
  </property>
</Properties>
</file>