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6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81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77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10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82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33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450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451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40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56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384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1D8D2-67C9-421C-A420-941227B4A834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AB3DC-126E-4425-AD04-C4557722C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2375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19497" y="1929991"/>
            <a:ext cx="9144000" cy="1655762"/>
          </a:xfrm>
        </p:spPr>
        <p:txBody>
          <a:bodyPr anchor="ctr">
            <a:normAutofit/>
          </a:bodyPr>
          <a:lstStyle/>
          <a:p>
            <a:r>
              <a:rPr lang="ar-EG" sz="2800" b="1" dirty="0">
                <a:solidFill>
                  <a:srgbClr val="002060"/>
                </a:solidFill>
              </a:rPr>
              <a:t>منهجية تحليل ومناقشة موضوع في </a:t>
            </a:r>
            <a:r>
              <a:rPr lang="ar-EG" sz="2800" b="1" dirty="0" smtClean="0">
                <a:solidFill>
                  <a:srgbClr val="002060"/>
                </a:solidFill>
              </a:rPr>
              <a:t>الامتحانات</a:t>
            </a:r>
            <a:endParaRPr lang="fr-FR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795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5546" y="99578"/>
            <a:ext cx="898634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EG" sz="2800" b="1" i="0" dirty="0" smtClean="0">
                <a:solidFill>
                  <a:srgbClr val="002060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المنهجية :</a:t>
            </a:r>
          </a:p>
          <a:p>
            <a:pPr algn="r">
              <a:lnSpc>
                <a:spcPct val="150000"/>
              </a:lnSpc>
            </a:pPr>
            <a:r>
              <a:rPr lang="ar-EG" sz="20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1- الإحاطة بالموضوع ومعرفة المطلوب من السؤال وعدم التسرع لأن فهم السؤال نصف الإجابة.</a:t>
            </a:r>
          </a:p>
          <a:p>
            <a:pPr algn="r">
              <a:lnSpc>
                <a:spcPct val="150000"/>
              </a:lnSpc>
            </a:pPr>
            <a:r>
              <a:rPr lang="ar-EG" sz="20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2- الإجابة تتضمن :</a:t>
            </a:r>
          </a:p>
          <a:p>
            <a:pPr algn="r">
              <a:lnSpc>
                <a:spcPct val="150000"/>
              </a:lnSpc>
            </a:pPr>
            <a:r>
              <a:rPr lang="ar-EG" sz="20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EG" sz="2000" b="1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مقدمة</a:t>
            </a:r>
            <a:r>
              <a:rPr lang="ar-EG" sz="20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: الإطار العام للموضوع، إشكالية، </a:t>
            </a:r>
            <a:r>
              <a:rPr lang="ar-EG" sz="2000" b="0" i="0" dirty="0" err="1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تسائلات</a:t>
            </a:r>
            <a:r>
              <a:rPr lang="ar-EG" sz="20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  <a:p>
            <a:pPr algn="r">
              <a:lnSpc>
                <a:spcPct val="150000"/>
              </a:lnSpc>
            </a:pPr>
            <a:r>
              <a:rPr lang="ar-EG" sz="20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EG" sz="2000" b="1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العرض</a:t>
            </a:r>
            <a:r>
              <a:rPr lang="ar-EG" sz="20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: تحرير .</a:t>
            </a:r>
          </a:p>
          <a:p>
            <a:pPr marL="342900" indent="-342900" algn="r">
              <a:lnSpc>
                <a:spcPct val="150000"/>
              </a:lnSpc>
              <a:buFontTx/>
              <a:buChar char="-"/>
            </a:pPr>
            <a:r>
              <a:rPr lang="ar-EG" sz="2000" b="1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الخاتمة</a:t>
            </a:r>
            <a:r>
              <a:rPr lang="ar-EG" sz="20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 : خلاصة .</a:t>
            </a:r>
          </a:p>
          <a:p>
            <a:pPr marL="342900" indent="-342900" algn="r">
              <a:lnSpc>
                <a:spcPct val="150000"/>
              </a:lnSpc>
              <a:buFontTx/>
              <a:buChar char="-"/>
            </a:pPr>
            <a:endParaRPr lang="ar-EG" sz="2000" dirty="0">
              <a:solidFill>
                <a:srgbClr val="1C1E2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342900" indent="-342900" algn="ctr">
              <a:lnSpc>
                <a:spcPct val="150000"/>
              </a:lnSpc>
              <a:buFontTx/>
              <a:buChar char="-"/>
            </a:pPr>
            <a:r>
              <a:rPr lang="ar-EG" sz="2000" b="1" i="0" dirty="0" smtClean="0">
                <a:solidFill>
                  <a:srgbClr val="FF0000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اختيار السؤال أو الموضوع</a:t>
            </a:r>
          </a:p>
          <a:p>
            <a:pPr marL="342900" indent="-342900" algn="r">
              <a:lnSpc>
                <a:spcPct val="150000"/>
              </a:lnSpc>
              <a:buFontTx/>
              <a:buChar char="-"/>
            </a:pPr>
            <a:endParaRPr lang="ar-EG" sz="2000" b="0" i="0" dirty="0" smtClean="0">
              <a:solidFill>
                <a:srgbClr val="1C1E2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342900" indent="-342900" algn="r">
              <a:lnSpc>
                <a:spcPct val="150000"/>
              </a:lnSpc>
              <a:buFontTx/>
              <a:buChar char="-"/>
            </a:pPr>
            <a:endParaRPr lang="ar-EG" sz="2000" b="0" i="0" dirty="0" smtClean="0">
              <a:solidFill>
                <a:srgbClr val="1C1E2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859364" y="4175190"/>
            <a:ext cx="529045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400" b="1" dirty="0" smtClean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قراءة كل الأسئلة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EG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تتوفر على معلومات كافية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EG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تتمكن من فهم الإشكالية المطروحة</a:t>
            </a:r>
          </a:p>
          <a:p>
            <a:pPr marL="342900" indent="-3429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EG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يتقاطع مع مهامك أو اختصاصاتك</a:t>
            </a:r>
            <a:endParaRPr lang="fr-FR" sz="2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599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504" y="-143691"/>
            <a:ext cx="1208749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>
              <a:lnSpc>
                <a:spcPct val="150000"/>
              </a:lnSpc>
              <a:buFontTx/>
              <a:buChar char="-"/>
            </a:pPr>
            <a:r>
              <a:rPr lang="ar-EG" sz="2800" b="1" i="0" dirty="0" smtClean="0">
                <a:solidFill>
                  <a:srgbClr val="FF0000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المقدمة :</a:t>
            </a:r>
          </a:p>
          <a:p>
            <a:pPr algn="just" rtl="1">
              <a:lnSpc>
                <a:spcPct val="150000"/>
              </a:lnSpc>
            </a:pPr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ـ قبل بدأ التحرير اترك مسافة مربعين من اجل التنظيم.</a:t>
            </a:r>
          </a:p>
          <a:p>
            <a:pPr algn="just" rtl="1">
              <a:lnSpc>
                <a:spcPct val="150000"/>
              </a:lnSpc>
            </a:pPr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ـ تقديم الموضوع والتعريف به من الكل الى الجزء حتى الوصول للموضوع المراد معالجته.</a:t>
            </a:r>
          </a:p>
          <a:p>
            <a:pPr algn="just" rtl="1">
              <a:lnSpc>
                <a:spcPct val="150000"/>
              </a:lnSpc>
            </a:pPr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ويمكن السرد التاريخي، أو العوامل المِؤثرة في الموضوع كالعوامل السياسية والاقتصادية، ومن بعد ذلك نضع الإشكالية (ضروري) وبخط واضح وكبير ، وعادة تكون الإشكالية هي السؤال المطروح،</a:t>
            </a:r>
          </a:p>
          <a:p>
            <a:pPr algn="just" rtl="1">
              <a:lnSpc>
                <a:spcPct val="150000"/>
              </a:lnSpc>
            </a:pPr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ويمكن وضع إشكاليات فرعية، كل إشكالية فرعية يقابلها مبحث، التصريح بالخطة ضروري جدا خصوصا في الأسئلة المركبة أو السؤال المباشر المراد به تحليل ومعالجة موضوع معين ، أو المواضيع التي تعتمد على التحليل والمناقشة .</a:t>
            </a:r>
          </a:p>
        </p:txBody>
      </p:sp>
      <p:sp>
        <p:nvSpPr>
          <p:cNvPr id="3" name="Rectangle 2"/>
          <p:cNvSpPr/>
          <p:nvPr/>
        </p:nvSpPr>
        <p:spPr>
          <a:xfrm>
            <a:off x="2403565" y="4158302"/>
            <a:ext cx="7393577" cy="2585323"/>
          </a:xfrm>
          <a:prstGeom prst="rect">
            <a:avLst/>
          </a:prstGeom>
          <a:solidFill>
            <a:schemeClr val="bg2"/>
          </a:solidFill>
          <a:ln>
            <a:solidFill>
              <a:srgbClr val="1F4E79"/>
            </a:solidFill>
          </a:ln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EG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بعد طرح الإشكالية نكتب : و للإجابة على هذه الإشكالية سنتبع الخطة التالية . أو بتعبير آخر نكتب : سنعالج الموضوع أو هذه الإشكالية وفق الخطة التالية : فنكتب الخطة .</a:t>
            </a:r>
          </a:p>
          <a:p>
            <a:pPr algn="r">
              <a:lnSpc>
                <a:spcPct val="150000"/>
              </a:lnSpc>
            </a:pPr>
            <a:r>
              <a:rPr lang="ar-EG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مثال : سنعالج هذه الإشكالية وفق الخطة التالية :</a:t>
            </a:r>
          </a:p>
          <a:p>
            <a:pPr algn="r">
              <a:lnSpc>
                <a:spcPct val="150000"/>
              </a:lnSpc>
            </a:pPr>
            <a:r>
              <a:rPr lang="ar-EG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الباب  الأول : ( عنوان للمحور الأول الذي سنتناوله )</a:t>
            </a:r>
          </a:p>
          <a:p>
            <a:pPr algn="r">
              <a:lnSpc>
                <a:spcPct val="150000"/>
              </a:lnSpc>
            </a:pPr>
            <a:r>
              <a:rPr lang="ar-EG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الباب الثاني : ( عنوان للمحور الثاني الذي ستناوله)</a:t>
            </a:r>
          </a:p>
          <a:p>
            <a:pPr algn="r">
              <a:lnSpc>
                <a:spcPct val="150000"/>
              </a:lnSpc>
            </a:pPr>
            <a:r>
              <a:rPr lang="ar-EG" dirty="0" smtClean="0">
                <a:solidFill>
                  <a:srgbClr val="1C1E2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الباب الثالث:....................................... </a:t>
            </a:r>
            <a:endParaRPr lang="ar-EG" b="0" i="0" dirty="0" smtClean="0">
              <a:solidFill>
                <a:srgbClr val="1C1E2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Flèche courbée vers la gauche 3"/>
          <p:cNvSpPr/>
          <p:nvPr/>
        </p:nvSpPr>
        <p:spPr>
          <a:xfrm rot="685681">
            <a:off x="10270397" y="3968089"/>
            <a:ext cx="583948" cy="87974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151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1691"/>
            <a:ext cx="1112808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400" b="1" i="0" dirty="0" smtClean="0">
                <a:solidFill>
                  <a:srgbClr val="FF0000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العرض :</a:t>
            </a:r>
          </a:p>
          <a:p>
            <a:pPr algn="just" rtl="1"/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بعد المقدمة وتعريفنا بالموضوع او بسياقه العام ، وطرحنا لإشكالية الموضوع ، ثم عرضنا خطة الإجابة على إشكالية الموضوع .</a:t>
            </a:r>
          </a:p>
          <a:p>
            <a:pPr algn="just" rtl="1"/>
            <a:endParaRPr lang="ar-EG" sz="2400" b="0" i="0" dirty="0" smtClean="0">
              <a:solidFill>
                <a:srgbClr val="1C1E2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ننتقل إلى العرض ، وفيه نقوم بتحرير الموضوع وفق الخطة التي عرضناها في نهاية المقدمة .</a:t>
            </a:r>
          </a:p>
          <a:p>
            <a:pPr algn="just" rtl="1"/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فنبدأ في تحرير الموضوع حسب الخطة التالية :</a:t>
            </a:r>
          </a:p>
          <a:p>
            <a:pPr algn="just" rtl="1"/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الباب الأول : ( عنوان رئيسي)</a:t>
            </a:r>
          </a:p>
          <a:p>
            <a:pPr algn="just" rtl="1"/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تحرير : تقوم بكتابة المعلومات التي تعلمها حول هذا المبحث .</a:t>
            </a:r>
          </a:p>
          <a:p>
            <a:pPr algn="just" rtl="1"/>
            <a:endParaRPr lang="ar-EG" sz="2400" b="0" i="0" dirty="0" smtClean="0">
              <a:solidFill>
                <a:srgbClr val="1C1E2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EG" sz="2400" dirty="0" smtClean="0">
                <a:solidFill>
                  <a:srgbClr val="1C1E2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جملة تلخص و تمهد للباب الموالي </a:t>
            </a:r>
            <a:endParaRPr lang="ar-EG" sz="2400" b="0" i="0" dirty="0" smtClean="0">
              <a:solidFill>
                <a:srgbClr val="1C1E2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endParaRPr lang="ar-EG" sz="2400" b="0" i="0" dirty="0" smtClean="0">
              <a:solidFill>
                <a:srgbClr val="1C1E2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الباب الثاني : ( عنوان )</a:t>
            </a:r>
          </a:p>
          <a:p>
            <a:pPr algn="just" rtl="1"/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تحرير :</a:t>
            </a:r>
          </a:p>
          <a:p>
            <a:pPr algn="just" rtl="1"/>
            <a:endParaRPr lang="ar-EG" sz="2400" dirty="0">
              <a:solidFill>
                <a:srgbClr val="1C1E2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EG" sz="2400" dirty="0" smtClean="0">
                <a:solidFill>
                  <a:srgbClr val="1C1E2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جملة تلخص و تمهد للباب الموالي </a:t>
            </a:r>
            <a:endParaRPr lang="ar-EG" sz="2400" b="0" i="0" dirty="0" smtClean="0">
              <a:solidFill>
                <a:srgbClr val="1C1E2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endParaRPr lang="ar-EG" sz="2400" b="0" i="0" dirty="0" smtClean="0">
              <a:solidFill>
                <a:srgbClr val="1C1E2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EG" sz="2400" b="1" i="0" dirty="0" smtClean="0">
                <a:solidFill>
                  <a:srgbClr val="002060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استعمال بعض الأرقام أو الأمثلة  للاستدلال</a:t>
            </a:r>
          </a:p>
        </p:txBody>
      </p:sp>
    </p:spTree>
    <p:extLst>
      <p:ext uri="{BB962C8B-B14F-4D97-AF65-F5344CB8AC3E}">
        <p14:creationId xmlns:p14="http://schemas.microsoft.com/office/powerpoint/2010/main" val="362252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120115"/>
            <a:ext cx="96534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EG" sz="2400" b="1" i="0" dirty="0" smtClean="0">
                <a:solidFill>
                  <a:srgbClr val="FF0000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الخاتمة :</a:t>
            </a:r>
          </a:p>
          <a:p>
            <a:pPr algn="just" rtl="1"/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وتختم الموضوع بملخص لما ذكرته في الموضوع ككل أو بوضع اقتراحات أو توصيات اذا كان الموضوع قابلا لذلك .</a:t>
            </a:r>
          </a:p>
          <a:p>
            <a:pPr algn="just" rtl="1"/>
            <a:endParaRPr lang="ar-EG" sz="2400" b="0" i="0" dirty="0" smtClean="0">
              <a:solidFill>
                <a:srgbClr val="1C1E21"/>
              </a:solidFill>
              <a:effectLst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مع عدم الإطالة بل ذكر العناوين وشرح بسيط ـ تبين به تحكمك في الموضوع</a:t>
            </a:r>
          </a:p>
          <a:p>
            <a:pPr algn="just" rtl="1"/>
            <a:r>
              <a:rPr lang="ar-EG" sz="2400" dirty="0" smtClean="0">
                <a:solidFill>
                  <a:srgbClr val="1C1E2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توصيات</a:t>
            </a:r>
          </a:p>
          <a:p>
            <a:pPr algn="just" rtl="1"/>
            <a:r>
              <a:rPr lang="ar-EG" sz="2400" b="0" i="0" dirty="0" smtClean="0">
                <a:solidFill>
                  <a:srgbClr val="1C1E21"/>
                </a:solidFill>
                <a:effectLst/>
                <a:latin typeface="Sakkal Majalla" panose="02000000000000000000" pitchFamily="2" charset="-78"/>
                <a:cs typeface="Sakkal Majalla" panose="02000000000000000000" pitchFamily="2" charset="-78"/>
              </a:rPr>
              <a:t>رأيك الخاص</a:t>
            </a:r>
          </a:p>
          <a:p>
            <a:pPr algn="just" rtl="1"/>
            <a:r>
              <a:rPr lang="ar-EG" sz="2400" dirty="0" smtClean="0">
                <a:solidFill>
                  <a:srgbClr val="1C1E2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</a:t>
            </a:r>
            <a:endParaRPr lang="ar-EG" b="0" i="0" dirty="0">
              <a:solidFill>
                <a:srgbClr val="1C1E21"/>
              </a:solidFill>
              <a:effectLst/>
              <a:latin typeface="Helvetica" panose="020B060402020203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213462" y="4271555"/>
            <a:ext cx="7589520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EG" sz="24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ملاحظة: في يعض المواضيع يستحسن ربط الموضوع بقطاع الصيد البحري </a:t>
            </a:r>
            <a:endParaRPr lang="fr-FR" sz="2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29835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368</Words>
  <Application>Microsoft Office PowerPoint</Application>
  <PresentationFormat>Grand écran</PresentationFormat>
  <Paragraphs>47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Sakkal Majalla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elham</dc:creator>
  <cp:lastModifiedBy>elham</cp:lastModifiedBy>
  <cp:revision>5</cp:revision>
  <dcterms:created xsi:type="dcterms:W3CDTF">2019-10-07T23:54:22Z</dcterms:created>
  <dcterms:modified xsi:type="dcterms:W3CDTF">2019-10-08T00:13:52Z</dcterms:modified>
</cp:coreProperties>
</file>